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1" r:id="rId1"/>
  </p:sldMasterIdLst>
  <p:notesMasterIdLst>
    <p:notesMasterId r:id="rId32"/>
  </p:notesMasterIdLst>
  <p:handoutMasterIdLst>
    <p:handoutMasterId r:id="rId33"/>
  </p:handoutMasterIdLst>
  <p:sldIdLst>
    <p:sldId id="530" r:id="rId2"/>
    <p:sldId id="601" r:id="rId3"/>
    <p:sldId id="584" r:id="rId4"/>
    <p:sldId id="602" r:id="rId5"/>
    <p:sldId id="654" r:id="rId6"/>
    <p:sldId id="579" r:id="rId7"/>
    <p:sldId id="582" r:id="rId8"/>
    <p:sldId id="600" r:id="rId9"/>
    <p:sldId id="605" r:id="rId10"/>
    <p:sldId id="547" r:id="rId11"/>
    <p:sldId id="550" r:id="rId12"/>
    <p:sldId id="649" r:id="rId13"/>
    <p:sldId id="645" r:id="rId14"/>
    <p:sldId id="551" r:id="rId15"/>
    <p:sldId id="553" r:id="rId16"/>
    <p:sldId id="607" r:id="rId17"/>
    <p:sldId id="646" r:id="rId18"/>
    <p:sldId id="650" r:id="rId19"/>
    <p:sldId id="648" r:id="rId20"/>
    <p:sldId id="642" r:id="rId21"/>
    <p:sldId id="651" r:id="rId22"/>
    <p:sldId id="652" r:id="rId23"/>
    <p:sldId id="597" r:id="rId24"/>
    <p:sldId id="647" r:id="rId25"/>
    <p:sldId id="559" r:id="rId26"/>
    <p:sldId id="591" r:id="rId27"/>
    <p:sldId id="586" r:id="rId28"/>
    <p:sldId id="592" r:id="rId29"/>
    <p:sldId id="593" r:id="rId30"/>
    <p:sldId id="644" r:id="rId31"/>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Verdana" pitchFamily="34" charset="0"/>
        <a:ea typeface="新細明體"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charset="-120"/>
        <a:cs typeface="+mn-cs"/>
      </a:defRPr>
    </a:lvl5pPr>
    <a:lvl6pPr marL="2286000" algn="l" defTabSz="914400" rtl="0" eaLnBrk="1" latinLnBrk="0" hangingPunct="1">
      <a:defRPr kumimoji="1" kern="1200">
        <a:solidFill>
          <a:schemeClr val="tx1"/>
        </a:solidFill>
        <a:latin typeface="Verdana" pitchFamily="34" charset="0"/>
        <a:ea typeface="新細明體" charset="-120"/>
        <a:cs typeface="+mn-cs"/>
      </a:defRPr>
    </a:lvl6pPr>
    <a:lvl7pPr marL="2743200" algn="l" defTabSz="914400" rtl="0" eaLnBrk="1" latinLnBrk="0" hangingPunct="1">
      <a:defRPr kumimoji="1" kern="1200">
        <a:solidFill>
          <a:schemeClr val="tx1"/>
        </a:solidFill>
        <a:latin typeface="Verdana" pitchFamily="34" charset="0"/>
        <a:ea typeface="新細明體" charset="-120"/>
        <a:cs typeface="+mn-cs"/>
      </a:defRPr>
    </a:lvl7pPr>
    <a:lvl8pPr marL="3200400" algn="l" defTabSz="914400" rtl="0" eaLnBrk="1" latinLnBrk="0" hangingPunct="1">
      <a:defRPr kumimoji="1" kern="1200">
        <a:solidFill>
          <a:schemeClr val="tx1"/>
        </a:solidFill>
        <a:latin typeface="Verdana" pitchFamily="34" charset="0"/>
        <a:ea typeface="新細明體" charset="-120"/>
        <a:cs typeface="+mn-cs"/>
      </a:defRPr>
    </a:lvl8pPr>
    <a:lvl9pPr marL="3657600" algn="l" defTabSz="914400" rtl="0" eaLnBrk="1" latinLnBrk="0" hangingPunct="1">
      <a:defRPr kumimoji="1" kern="1200">
        <a:solidFill>
          <a:schemeClr val="tx1"/>
        </a:solidFill>
        <a:latin typeface="Verdana" pitchFamily="34" charset="0"/>
        <a:ea typeface="新細明體"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5050"/>
    <a:srgbClr val="99CCFF"/>
    <a:srgbClr val="66CCFF"/>
    <a:srgbClr val="3366FF"/>
    <a:srgbClr val="DFDA00"/>
    <a:srgbClr val="FF99FF"/>
    <a:srgbClr val="FFCC0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34595" autoAdjust="0"/>
    <p:restoredTop sz="94660" autoAdjust="0"/>
  </p:normalViewPr>
  <p:slideViewPr>
    <p:cSldViewPr>
      <p:cViewPr varScale="1">
        <p:scale>
          <a:sx n="64" d="100"/>
          <a:sy n="64" d="100"/>
        </p:scale>
        <p:origin x="648" y="33"/>
      </p:cViewPr>
      <p:guideLst>
        <p:guide orient="horz" pos="2160"/>
        <p:guide pos="2880"/>
      </p:guideLst>
    </p:cSldViewPr>
  </p:slideViewPr>
  <p:outlineViewPr>
    <p:cViewPr>
      <p:scale>
        <a:sx n="33" d="100"/>
        <a:sy n="33" d="100"/>
      </p:scale>
      <p:origin x="0" y="7614"/>
    </p:cViewPr>
  </p:outlineViewPr>
  <p:notesTextViewPr>
    <p:cViewPr>
      <p:scale>
        <a:sx n="100" d="100"/>
        <a:sy n="100" d="100"/>
      </p:scale>
      <p:origin x="0" y="0"/>
    </p:cViewPr>
  </p:notesTextViewPr>
  <p:sorterViewPr>
    <p:cViewPr>
      <p:scale>
        <a:sx n="66" d="100"/>
        <a:sy n="66" d="100"/>
      </p:scale>
      <p:origin x="0" y="2028"/>
    </p:cViewPr>
  </p:sorterViewPr>
  <p:notesViewPr>
    <p:cSldViewPr>
      <p:cViewPr varScale="1">
        <p:scale>
          <a:sx n="87" d="100"/>
          <a:sy n="87" d="100"/>
        </p:scale>
        <p:origin x="-382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CA30768-CF32-4DBD-9513-6720466617B6}" type="datetimeFigureOut">
              <a:rPr lang="zh-TW" altLang="en-US" smtClean="0"/>
              <a:pPr/>
              <a:t>2024/12/22</a:t>
            </a:fld>
            <a:endParaRPr lang="zh-TW" alt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A9D2EE0-B92E-494F-8C43-33E09830D81A}" type="slidenum">
              <a:rPr lang="zh-TW" altLang="en-US" smtClean="0"/>
              <a:pPr/>
              <a:t>‹#›</a:t>
            </a:fld>
            <a:endParaRPr lang="zh-TW"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新細明體" pitchFamily="18" charset="-120"/>
              </a:defRPr>
            </a:lvl1pPr>
          </a:lstStyle>
          <a:p>
            <a:pPr>
              <a:defRPr/>
            </a:pPr>
            <a:endParaRPr lang="en-US" altLang="zh-TW"/>
          </a:p>
        </p:txBody>
      </p:sp>
      <p:sp>
        <p:nvSpPr>
          <p:cNvPr id="880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新細明體" pitchFamily="18" charset="-120"/>
              </a:defRPr>
            </a:lvl1pPr>
          </a:lstStyle>
          <a:p>
            <a:pPr>
              <a:defRPr/>
            </a:pPr>
            <a:endParaRPr lang="en-US" altLang="zh-TW"/>
          </a:p>
        </p:txBody>
      </p:sp>
      <p:sp>
        <p:nvSpPr>
          <p:cNvPr id="737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880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noProof="0"/>
              <a:t>按一下以編輯母片</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880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新細明體" pitchFamily="18" charset="-120"/>
              </a:defRPr>
            </a:lvl1pPr>
          </a:lstStyle>
          <a:p>
            <a:pPr>
              <a:defRPr/>
            </a:pPr>
            <a:endParaRPr lang="en-US" altLang="zh-TW"/>
          </a:p>
        </p:txBody>
      </p:sp>
      <p:sp>
        <p:nvSpPr>
          <p:cNvPr id="880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新細明體" pitchFamily="18" charset="-120"/>
              </a:defRPr>
            </a:lvl1pPr>
          </a:lstStyle>
          <a:p>
            <a:pPr>
              <a:defRPr/>
            </a:pPr>
            <a:fld id="{6884EBAF-B711-469D-8A2A-A97095136736}" type="slidenum">
              <a:rPr lang="en-US" altLang="zh-TW" smtClean="0"/>
              <a:pPr>
                <a:defRPr/>
              </a:pPr>
              <a:t>‹#›</a:t>
            </a:fld>
            <a:endParaRPr lang="en-US" altLang="zh-TW"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7"/>
          <p:cNvGrpSpPr>
            <a:grpSpLocks/>
          </p:cNvGrpSpPr>
          <p:nvPr/>
        </p:nvGrpSpPr>
        <p:grpSpPr bwMode="auto">
          <a:xfrm>
            <a:off x="228600" y="2889250"/>
            <a:ext cx="8610600" cy="201613"/>
            <a:chOff x="144" y="1680"/>
            <a:chExt cx="5424" cy="144"/>
          </a:xfrm>
        </p:grpSpPr>
        <p:sp>
          <p:nvSpPr>
            <p:cNvPr id="5" name="Rectangle 8"/>
            <p:cNvSpPr>
              <a:spLocks noChangeArrowheads="1"/>
            </p:cNvSpPr>
            <p:nvPr userDrawn="1"/>
          </p:nvSpPr>
          <p:spPr bwMode="auto">
            <a:xfrm>
              <a:off x="144" y="1680"/>
              <a:ext cx="1808" cy="144"/>
            </a:xfrm>
            <a:prstGeom prst="rect">
              <a:avLst/>
            </a:prstGeom>
            <a:solidFill>
              <a:schemeClr val="bg2"/>
            </a:solidFill>
            <a:ln w="9525">
              <a:noFill/>
              <a:miter lim="800000"/>
              <a:headEnd/>
              <a:tailEnd/>
            </a:ln>
            <a:effectLst/>
          </p:spPr>
          <p:txBody>
            <a:bodyPr wrap="none" anchor="ctr"/>
            <a:lstStyle/>
            <a:p>
              <a:pPr>
                <a:defRPr/>
              </a:pPr>
              <a:endParaRPr lang="zh-TW" altLang="en-US">
                <a:ea typeface="新細明體" pitchFamily="18" charset="-120"/>
              </a:endParaRPr>
            </a:p>
          </p:txBody>
        </p:sp>
        <p:sp>
          <p:nvSpPr>
            <p:cNvPr id="6" name="Rectangle 9"/>
            <p:cNvSpPr>
              <a:spLocks noChangeArrowheads="1"/>
            </p:cNvSpPr>
            <p:nvPr userDrawn="1"/>
          </p:nvSpPr>
          <p:spPr bwMode="auto">
            <a:xfrm>
              <a:off x="1952" y="1680"/>
              <a:ext cx="1808" cy="144"/>
            </a:xfrm>
            <a:prstGeom prst="rect">
              <a:avLst/>
            </a:prstGeom>
            <a:solidFill>
              <a:schemeClr val="accent1"/>
            </a:solidFill>
            <a:ln w="9525">
              <a:noFill/>
              <a:miter lim="800000"/>
              <a:headEnd/>
              <a:tailEnd/>
            </a:ln>
            <a:effectLst/>
          </p:spPr>
          <p:txBody>
            <a:bodyPr wrap="none" anchor="ctr"/>
            <a:lstStyle/>
            <a:p>
              <a:pPr>
                <a:defRPr/>
              </a:pPr>
              <a:endParaRPr lang="zh-TW" altLang="en-US">
                <a:ea typeface="新細明體" pitchFamily="18" charset="-120"/>
              </a:endParaRPr>
            </a:p>
          </p:txBody>
        </p:sp>
        <p:sp>
          <p:nvSpPr>
            <p:cNvPr id="7" name="Rectangle 10"/>
            <p:cNvSpPr>
              <a:spLocks noChangeArrowheads="1"/>
            </p:cNvSpPr>
            <p:nvPr userDrawn="1"/>
          </p:nvSpPr>
          <p:spPr bwMode="auto">
            <a:xfrm>
              <a:off x="3760" y="1680"/>
              <a:ext cx="1808" cy="144"/>
            </a:xfrm>
            <a:prstGeom prst="rect">
              <a:avLst/>
            </a:prstGeom>
            <a:solidFill>
              <a:schemeClr val="tx2"/>
            </a:solidFill>
            <a:ln w="9525">
              <a:noFill/>
              <a:miter lim="800000"/>
              <a:headEnd/>
              <a:tailEnd/>
            </a:ln>
            <a:effectLst/>
          </p:spPr>
          <p:txBody>
            <a:bodyPr wrap="none" anchor="ctr"/>
            <a:lstStyle/>
            <a:p>
              <a:pPr>
                <a:defRPr/>
              </a:pPr>
              <a:endParaRPr lang="zh-TW" altLang="en-US">
                <a:ea typeface="新細明體" pitchFamily="18" charset="-120"/>
              </a:endParaRPr>
            </a:p>
          </p:txBody>
        </p:sp>
      </p:grpSp>
      <p:sp>
        <p:nvSpPr>
          <p:cNvPr id="178178" name="Rectangle 2"/>
          <p:cNvSpPr>
            <a:spLocks noGrp="1" noChangeArrowheads="1"/>
          </p:cNvSpPr>
          <p:nvPr>
            <p:ph type="ctrTitle"/>
          </p:nvPr>
        </p:nvSpPr>
        <p:spPr>
          <a:xfrm>
            <a:off x="685800" y="685800"/>
            <a:ext cx="7772400" cy="2127250"/>
          </a:xfrm>
        </p:spPr>
        <p:txBody>
          <a:bodyPr/>
          <a:lstStyle>
            <a:lvl1pPr algn="ctr">
              <a:defRPr sz="5800"/>
            </a:lvl1pPr>
          </a:lstStyle>
          <a:p>
            <a:r>
              <a:rPr lang="zh-TW" altLang="en-US"/>
              <a:t>按一下以編輯母片標題樣式</a:t>
            </a:r>
          </a:p>
        </p:txBody>
      </p:sp>
      <p:sp>
        <p:nvSpPr>
          <p:cNvPr id="178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zh-TW" altLang="en-US"/>
              <a:t>按一下以編輯母片副標題樣式</a:t>
            </a:r>
          </a:p>
        </p:txBody>
      </p:sp>
      <p:sp>
        <p:nvSpPr>
          <p:cNvPr id="8" name="Rectangle 4"/>
          <p:cNvSpPr>
            <a:spLocks noGrp="1" noChangeArrowheads="1"/>
          </p:cNvSpPr>
          <p:nvPr>
            <p:ph type="dt" sz="half" idx="10"/>
          </p:nvPr>
        </p:nvSpPr>
        <p:spPr/>
        <p:txBody>
          <a:bodyPr/>
          <a:lstStyle>
            <a:lvl1pPr>
              <a:defRPr/>
            </a:lvl1pPr>
          </a:lstStyle>
          <a:p>
            <a:pPr>
              <a:defRPr/>
            </a:pPr>
            <a:endParaRPr lang="en-US" altLang="zh-TW"/>
          </a:p>
        </p:txBody>
      </p:sp>
      <p:sp>
        <p:nvSpPr>
          <p:cNvPr id="9" name="Rectangle 5"/>
          <p:cNvSpPr>
            <a:spLocks noGrp="1" noChangeArrowheads="1"/>
          </p:cNvSpPr>
          <p:nvPr>
            <p:ph type="ftr" sz="quarter" idx="11"/>
          </p:nvPr>
        </p:nvSpPr>
        <p:spPr/>
        <p:txBody>
          <a:bodyPr/>
          <a:lstStyle>
            <a:lvl1pPr>
              <a:defRPr/>
            </a:lvl1pPr>
          </a:lstStyle>
          <a:p>
            <a:pPr>
              <a:defRPr/>
            </a:pPr>
            <a:endParaRPr lang="en-US" altLang="zh-TW"/>
          </a:p>
        </p:txBody>
      </p:sp>
      <p:sp>
        <p:nvSpPr>
          <p:cNvPr id="10" name="Rectangle 6"/>
          <p:cNvSpPr>
            <a:spLocks noGrp="1" noChangeArrowheads="1"/>
          </p:cNvSpPr>
          <p:nvPr>
            <p:ph type="sldNum" sz="quarter" idx="12"/>
          </p:nvPr>
        </p:nvSpPr>
        <p:spPr/>
        <p:txBody>
          <a:bodyPr/>
          <a:lstStyle>
            <a:lvl1pPr>
              <a:defRPr/>
            </a:lvl1pPr>
          </a:lstStyle>
          <a:p>
            <a:pPr>
              <a:defRPr/>
            </a:pPr>
            <a:fld id="{3C9B98D1-04B5-4CE7-AA4F-CF6585FED172}" type="slidenum">
              <a:rPr lang="en-US" altLang="zh-TW" smtClean="0"/>
              <a:pPr>
                <a:defRPr/>
              </a:pPr>
              <a:t>‹#›</a:t>
            </a:fld>
            <a:endParaRPr lang="en-US" altLang="zh-TW"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C9B98D1-04B5-4CE7-AA4F-CF6585FED172}" type="slidenum">
              <a:rPr lang="en-US" altLang="zh-TW" smtClean="0"/>
              <a:pPr>
                <a:defRPr/>
              </a:pPr>
              <a:t>‹#›</a:t>
            </a:fld>
            <a:endParaRPr lang="en-US" altLang="zh-TW"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marL="0" marR="0" indent="0" algn="r" defTabSz="914400" rtl="0" eaLnBrk="1" fontAlgn="base" latinLnBrk="0" hangingPunct="1">
              <a:lnSpc>
                <a:spcPct val="100000"/>
              </a:lnSpc>
              <a:spcBef>
                <a:spcPct val="0"/>
              </a:spcBef>
              <a:spcAft>
                <a:spcPct val="0"/>
              </a:spcAft>
              <a:buClrTx/>
              <a:buSzTx/>
              <a:buFontTx/>
              <a:buNone/>
              <a:tabLst/>
              <a:defRPr/>
            </a:lvl1pPr>
          </a:lstStyle>
          <a:p>
            <a:pPr>
              <a:defRPr/>
            </a:pPr>
            <a:fld id="{3C9B98D1-04B5-4CE7-AA4F-CF6585FED172}" type="slidenum">
              <a:rPr lang="en-US" altLang="zh-TW" smtClean="0"/>
              <a:pPr>
                <a:defRPr/>
              </a:pPr>
              <a:t>‹#›</a:t>
            </a:fld>
            <a:r>
              <a:rPr lang="en-US" altLang="zh-TW" dirty="0"/>
              <a:t>/48</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9FA0D18D-A1D0-43FF-A1F0-895CCFB05F8C}" type="slidenum">
              <a:rPr lang="en-US" altLang="zh-TW"/>
              <a:pPr>
                <a:defRPr/>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DE96332D-7963-4882-A907-AC6A1EDCA100}" type="slidenum">
              <a:rPr lang="en-US" altLang="zh-TW"/>
              <a:pPr>
                <a:defRPr/>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AE1F0F72-FFB6-40FA-A771-5833F1B58BD6}" type="slidenum">
              <a:rPr lang="en-US" altLang="zh-TW"/>
              <a:pPr>
                <a:defRPr/>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5973354D-910D-43CA-82FB-796805E421DA}"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5164F2E7-8478-42A7-8F27-5B804BC0020C}"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78F6938D-32FC-44E1-A2AE-3D15E7C9CC0E}"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820DA2E4-7497-4686-A23B-0F49B50B6352}"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7813"/>
            <a:ext cx="2057400" cy="5853112"/>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7813"/>
            <a:ext cx="6019800" cy="5853112"/>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F96F613D-E665-405C-A6C7-602DFB80394C}" type="slidenum">
              <a:rPr lang="en-US" altLang="zh-TW"/>
              <a:pPr>
                <a:defRPr/>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7813"/>
            <a:ext cx="8229600" cy="11398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600200"/>
            <a:ext cx="4038600" cy="453072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3072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D4CC18AF-DC68-4C15-BF92-BA8C96AA7663}"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TW" altLang="en-US"/>
              <a:t>按一下以編輯母片標題樣式</a:t>
            </a:r>
          </a:p>
        </p:txBody>
      </p:sp>
      <p:sp>
        <p:nvSpPr>
          <p:cNvPr id="1027" name="Rectangle 3"/>
          <p:cNvSpPr>
            <a:spLocks noGrp="1" noChangeArrowheads="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77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000">
                <a:ea typeface="新細明體" pitchFamily="18" charset="-120"/>
              </a:defRPr>
            </a:lvl1pPr>
          </a:lstStyle>
          <a:p>
            <a:pPr>
              <a:defRPr/>
            </a:pPr>
            <a:endParaRPr lang="en-US" altLang="zh-TW"/>
          </a:p>
        </p:txBody>
      </p:sp>
      <p:sp>
        <p:nvSpPr>
          <p:cNvPr id="177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0" sz="1000">
                <a:ea typeface="新細明體" pitchFamily="18" charset="-120"/>
              </a:defRPr>
            </a:lvl1pPr>
          </a:lstStyle>
          <a:p>
            <a:pPr>
              <a:defRPr/>
            </a:pPr>
            <a:endParaRPr lang="en-US" altLang="zh-TW"/>
          </a:p>
        </p:txBody>
      </p:sp>
      <p:sp>
        <p:nvSpPr>
          <p:cNvPr id="177158" name="Rectangle 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000">
                <a:ea typeface="新細明體" pitchFamily="18" charset="-120"/>
              </a:defRPr>
            </a:lvl1pPr>
          </a:lstStyle>
          <a:p>
            <a:pPr>
              <a:defRPr/>
            </a:pPr>
            <a:fld id="{3C9B98D1-04B5-4CE7-AA4F-CF6585FED172}" type="slidenum">
              <a:rPr lang="en-US" altLang="zh-TW" smtClean="0"/>
              <a:pPr>
                <a:defRPr/>
              </a:pPr>
              <a:t>‹#›</a:t>
            </a:fld>
            <a:r>
              <a:rPr lang="en-US" altLang="zh-TW" dirty="0"/>
              <a:t>/48</a:t>
            </a:r>
          </a:p>
        </p:txBody>
      </p:sp>
      <p:sp>
        <p:nvSpPr>
          <p:cNvPr id="177159" name="Rectangle 7"/>
          <p:cNvSpPr>
            <a:spLocks noChangeArrowheads="1"/>
          </p:cNvSpPr>
          <p:nvPr/>
        </p:nvSpPr>
        <p:spPr bwMode="auto">
          <a:xfrm>
            <a:off x="0" y="0"/>
            <a:ext cx="228600" cy="2286000"/>
          </a:xfrm>
          <a:prstGeom prst="rect">
            <a:avLst/>
          </a:prstGeom>
          <a:solidFill>
            <a:schemeClr val="bg2"/>
          </a:solidFill>
          <a:ln w="9525">
            <a:noFill/>
            <a:miter lim="800000"/>
            <a:headEnd/>
            <a:tailEnd/>
          </a:ln>
          <a:effectLst/>
        </p:spPr>
        <p:txBody>
          <a:bodyPr wrap="none" anchor="ctr"/>
          <a:lstStyle/>
          <a:p>
            <a:pPr algn="ctr">
              <a:defRPr/>
            </a:pPr>
            <a:endParaRPr kumimoji="0" lang="zh-TW" altLang="zh-TW" sz="2400">
              <a:latin typeface="Times New Roman" pitchFamily="18" charset="0"/>
              <a:ea typeface="新細明體" pitchFamily="18" charset="-120"/>
            </a:endParaRPr>
          </a:p>
        </p:txBody>
      </p:sp>
      <p:sp>
        <p:nvSpPr>
          <p:cNvPr id="177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zh-TW" altLang="en-US">
              <a:ea typeface="新細明體" pitchFamily="18" charset="-120"/>
            </a:endParaRPr>
          </a:p>
        </p:txBody>
      </p:sp>
      <p:sp>
        <p:nvSpPr>
          <p:cNvPr id="177161" name="Rectangle 9"/>
          <p:cNvSpPr>
            <a:spLocks noChangeArrowheads="1"/>
          </p:cNvSpPr>
          <p:nvPr/>
        </p:nvSpPr>
        <p:spPr bwMode="auto">
          <a:xfrm>
            <a:off x="0" y="2286000"/>
            <a:ext cx="228600" cy="2286000"/>
          </a:xfrm>
          <a:prstGeom prst="rect">
            <a:avLst/>
          </a:prstGeom>
          <a:solidFill>
            <a:schemeClr val="accent2"/>
          </a:solidFill>
          <a:ln w="9525">
            <a:noFill/>
            <a:miter lim="800000"/>
            <a:headEnd/>
            <a:tailEnd/>
          </a:ln>
          <a:effectLst/>
        </p:spPr>
        <p:txBody>
          <a:bodyPr wrap="none" anchor="ctr"/>
          <a:lstStyle/>
          <a:p>
            <a:pPr algn="ctr">
              <a:defRPr/>
            </a:pPr>
            <a:endParaRPr kumimoji="0" lang="zh-TW" altLang="zh-TW" sz="2400">
              <a:latin typeface="Times New Roman" pitchFamily="18" charset="0"/>
              <a:ea typeface="新細明體" pitchFamily="18" charset="-120"/>
            </a:endParaRPr>
          </a:p>
        </p:txBody>
      </p:sp>
      <p:sp>
        <p:nvSpPr>
          <p:cNvPr id="177162" name="Rectangle 10"/>
          <p:cNvSpPr>
            <a:spLocks noChangeArrowheads="1"/>
          </p:cNvSpPr>
          <p:nvPr/>
        </p:nvSpPr>
        <p:spPr bwMode="auto">
          <a:xfrm>
            <a:off x="0" y="4572000"/>
            <a:ext cx="228600" cy="2286000"/>
          </a:xfrm>
          <a:prstGeom prst="rect">
            <a:avLst/>
          </a:prstGeom>
          <a:solidFill>
            <a:schemeClr val="tx2"/>
          </a:solidFill>
          <a:ln w="9525">
            <a:noFill/>
            <a:miter lim="800000"/>
            <a:headEnd/>
            <a:tailEnd/>
          </a:ln>
          <a:effectLst/>
        </p:spPr>
        <p:txBody>
          <a:bodyPr wrap="none" anchor="ctr"/>
          <a:lstStyle/>
          <a:p>
            <a:pPr algn="ctr">
              <a:defRPr/>
            </a:pPr>
            <a:endParaRPr kumimoji="0" lang="zh-TW" altLang="zh-TW" sz="2400">
              <a:latin typeface="Times New Roman" pitchFamily="18" charset="0"/>
              <a:ea typeface="新細明體" pitchFamily="18" charset="-120"/>
            </a:endParaRPr>
          </a:p>
        </p:txBody>
      </p:sp>
    </p:spTree>
  </p:cSld>
  <p:clrMap bg1="lt1" tx1="dk1" bg2="lt2" tx2="dk2" accent1="accent1" accent2="accent2" accent3="accent3" accent4="accent4" accent5="accent5" accent6="accent6" hlink="hlink" folHlink="folHlink"/>
  <p:sldLayoutIdLst>
    <p:sldLayoutId id="2147483729"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Garamond" pitchFamily="18" charset="0"/>
          <a:ea typeface="新細明體" pitchFamily="18" charset="-120"/>
        </a:defRPr>
      </a:lvl2pPr>
      <a:lvl3pPr algn="l" rtl="0" eaLnBrk="0" fontAlgn="base" hangingPunct="0">
        <a:spcBef>
          <a:spcPct val="0"/>
        </a:spcBef>
        <a:spcAft>
          <a:spcPct val="0"/>
        </a:spcAft>
        <a:defRPr kumimoji="1" sz="4400">
          <a:solidFill>
            <a:schemeClr val="tx2"/>
          </a:solidFill>
          <a:latin typeface="Garamond" pitchFamily="18" charset="0"/>
          <a:ea typeface="新細明體" pitchFamily="18" charset="-120"/>
        </a:defRPr>
      </a:lvl3pPr>
      <a:lvl4pPr algn="l" rtl="0" eaLnBrk="0" fontAlgn="base" hangingPunct="0">
        <a:spcBef>
          <a:spcPct val="0"/>
        </a:spcBef>
        <a:spcAft>
          <a:spcPct val="0"/>
        </a:spcAft>
        <a:defRPr kumimoji="1" sz="4400">
          <a:solidFill>
            <a:schemeClr val="tx2"/>
          </a:solidFill>
          <a:latin typeface="Garamond" pitchFamily="18" charset="0"/>
          <a:ea typeface="新細明體" pitchFamily="18" charset="-120"/>
        </a:defRPr>
      </a:lvl4pPr>
      <a:lvl5pPr algn="l" rtl="0" eaLnBrk="0" fontAlgn="base" hangingPunct="0">
        <a:spcBef>
          <a:spcPct val="0"/>
        </a:spcBef>
        <a:spcAft>
          <a:spcPct val="0"/>
        </a:spcAft>
        <a:defRPr kumimoji="1" sz="4400">
          <a:solidFill>
            <a:schemeClr val="tx2"/>
          </a:solidFill>
          <a:latin typeface="Garamond" pitchFamily="18" charset="0"/>
          <a:ea typeface="新細明體" pitchFamily="18" charset="-120"/>
        </a:defRPr>
      </a:lvl5pPr>
      <a:lvl6pPr marL="457200" algn="l" rtl="0" fontAlgn="base">
        <a:spcBef>
          <a:spcPct val="0"/>
        </a:spcBef>
        <a:spcAft>
          <a:spcPct val="0"/>
        </a:spcAft>
        <a:defRPr kumimoji="1" sz="4400">
          <a:solidFill>
            <a:schemeClr val="tx2"/>
          </a:solidFill>
          <a:latin typeface="Garamond" pitchFamily="18" charset="0"/>
          <a:ea typeface="新細明體" pitchFamily="18" charset="-120"/>
        </a:defRPr>
      </a:lvl6pPr>
      <a:lvl7pPr marL="914400" algn="l" rtl="0" fontAlgn="base">
        <a:spcBef>
          <a:spcPct val="0"/>
        </a:spcBef>
        <a:spcAft>
          <a:spcPct val="0"/>
        </a:spcAft>
        <a:defRPr kumimoji="1" sz="4400">
          <a:solidFill>
            <a:schemeClr val="tx2"/>
          </a:solidFill>
          <a:latin typeface="Garamond" pitchFamily="18" charset="0"/>
          <a:ea typeface="新細明體" pitchFamily="18" charset="-120"/>
        </a:defRPr>
      </a:lvl7pPr>
      <a:lvl8pPr marL="1371600" algn="l" rtl="0" fontAlgn="base">
        <a:spcBef>
          <a:spcPct val="0"/>
        </a:spcBef>
        <a:spcAft>
          <a:spcPct val="0"/>
        </a:spcAft>
        <a:defRPr kumimoji="1" sz="4400">
          <a:solidFill>
            <a:schemeClr val="tx2"/>
          </a:solidFill>
          <a:latin typeface="Garamond" pitchFamily="18" charset="0"/>
          <a:ea typeface="新細明體" pitchFamily="18" charset="-120"/>
        </a:defRPr>
      </a:lvl8pPr>
      <a:lvl9pPr marL="1828800" algn="l" rtl="0" fontAlgn="base">
        <a:spcBef>
          <a:spcPct val="0"/>
        </a:spcBef>
        <a:spcAft>
          <a:spcPct val="0"/>
        </a:spcAft>
        <a:defRPr kumimoji="1" sz="4400">
          <a:solidFill>
            <a:schemeClr val="tx2"/>
          </a:solidFill>
          <a:latin typeface="Garamond" pitchFamily="18" charset="0"/>
          <a:ea typeface="新細明體" pitchFamily="18" charset="-12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p"/>
        <a:defRPr kumimoji="1"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n"/>
        <a:defRPr kumimoji="1" sz="2400">
          <a:solidFill>
            <a:schemeClr val="tx1"/>
          </a:solidFill>
          <a:latin typeface="+mn-lt"/>
          <a:ea typeface="+mn-ea"/>
        </a:defRPr>
      </a:lvl2pPr>
      <a:lvl3pPr marL="1143000" indent="-228600" algn="l" rtl="0" eaLnBrk="0" fontAlgn="base" hangingPunct="0">
        <a:spcBef>
          <a:spcPct val="20000"/>
        </a:spcBef>
        <a:spcAft>
          <a:spcPct val="0"/>
        </a:spcAft>
        <a:buClr>
          <a:schemeClr val="accent1"/>
        </a:buClr>
        <a:buSzPct val="65000"/>
        <a:buFont typeface="Wingdings" pitchFamily="2" charset="2"/>
        <a:buChar char="p"/>
        <a:defRPr kumimoji="1" sz="2000">
          <a:solidFill>
            <a:schemeClr val="tx1"/>
          </a:solidFill>
          <a:latin typeface="+mn-lt"/>
          <a:ea typeface="+mn-ea"/>
        </a:defRPr>
      </a:lvl3pPr>
      <a:lvl4pPr marL="1600200" indent="-228600" algn="l" rtl="0" eaLnBrk="0" fontAlgn="base" hangingPunct="0">
        <a:spcBef>
          <a:spcPct val="20000"/>
        </a:spcBef>
        <a:spcAft>
          <a:spcPct val="0"/>
        </a:spcAft>
        <a:buClr>
          <a:schemeClr val="bg2"/>
        </a:buClr>
        <a:buFont typeface="Wingdings" pitchFamily="2" charset="2"/>
        <a:buChar char="§"/>
        <a:defRPr kumimoji="1">
          <a:solidFill>
            <a:schemeClr val="tx1"/>
          </a:solidFill>
          <a:latin typeface="+mn-lt"/>
          <a:ea typeface="+mn-ea"/>
        </a:defRPr>
      </a:lvl4pPr>
      <a:lvl5pPr marL="2057400" indent="-228600" algn="l" rtl="0" eaLnBrk="0" fontAlgn="base" hangingPunct="0">
        <a:spcBef>
          <a:spcPct val="20000"/>
        </a:spcBef>
        <a:spcAft>
          <a:spcPct val="0"/>
        </a:spcAft>
        <a:buClr>
          <a:schemeClr val="tx2"/>
        </a:buClr>
        <a:buSzPct val="80000"/>
        <a:buFont typeface="Wingdings" pitchFamily="2" charset="2"/>
        <a:buChar char="§"/>
        <a:defRPr kumimoji="1">
          <a:solidFill>
            <a:schemeClr val="tx1"/>
          </a:solidFill>
          <a:latin typeface="+mn-lt"/>
          <a:ea typeface="+mn-ea"/>
        </a:defRPr>
      </a:lvl5pPr>
      <a:lvl6pPr marL="2514600" indent="-228600" algn="l" rtl="0" fontAlgn="base">
        <a:spcBef>
          <a:spcPct val="20000"/>
        </a:spcBef>
        <a:spcAft>
          <a:spcPct val="0"/>
        </a:spcAft>
        <a:buClr>
          <a:schemeClr val="tx2"/>
        </a:buClr>
        <a:buSzPct val="80000"/>
        <a:buFont typeface="Wingdings" pitchFamily="2" charset="2"/>
        <a:buChar char="§"/>
        <a:defRPr kumimoji="1">
          <a:solidFill>
            <a:schemeClr val="tx1"/>
          </a:solidFill>
          <a:latin typeface="+mn-lt"/>
          <a:ea typeface="+mn-ea"/>
        </a:defRPr>
      </a:lvl6pPr>
      <a:lvl7pPr marL="2971800" indent="-228600" algn="l" rtl="0" fontAlgn="base">
        <a:spcBef>
          <a:spcPct val="20000"/>
        </a:spcBef>
        <a:spcAft>
          <a:spcPct val="0"/>
        </a:spcAft>
        <a:buClr>
          <a:schemeClr val="tx2"/>
        </a:buClr>
        <a:buSzPct val="80000"/>
        <a:buFont typeface="Wingdings" pitchFamily="2" charset="2"/>
        <a:buChar char="§"/>
        <a:defRPr kumimoji="1">
          <a:solidFill>
            <a:schemeClr val="tx1"/>
          </a:solidFill>
          <a:latin typeface="+mn-lt"/>
          <a:ea typeface="+mn-ea"/>
        </a:defRPr>
      </a:lvl7pPr>
      <a:lvl8pPr marL="3429000" indent="-228600" algn="l" rtl="0" fontAlgn="base">
        <a:spcBef>
          <a:spcPct val="20000"/>
        </a:spcBef>
        <a:spcAft>
          <a:spcPct val="0"/>
        </a:spcAft>
        <a:buClr>
          <a:schemeClr val="tx2"/>
        </a:buClr>
        <a:buSzPct val="80000"/>
        <a:buFont typeface="Wingdings" pitchFamily="2" charset="2"/>
        <a:buChar char="§"/>
        <a:defRPr kumimoji="1">
          <a:solidFill>
            <a:schemeClr val="tx1"/>
          </a:solidFill>
          <a:latin typeface="+mn-lt"/>
          <a:ea typeface="+mn-ea"/>
        </a:defRPr>
      </a:lvl8pPr>
      <a:lvl9pPr marL="3886200" indent="-228600" algn="l" rtl="0" fontAlgn="base">
        <a:spcBef>
          <a:spcPct val="20000"/>
        </a:spcBef>
        <a:spcAft>
          <a:spcPct val="0"/>
        </a:spcAft>
        <a:buClr>
          <a:schemeClr val="tx2"/>
        </a:buClr>
        <a:buSzPct val="80000"/>
        <a:buFont typeface="Wingdings" pitchFamily="2" charset="2"/>
        <a:buChar char="§"/>
        <a:defRPr kumimoji="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381000" y="533400"/>
            <a:ext cx="8382000" cy="1981200"/>
          </a:xfrm>
        </p:spPr>
        <p:txBody>
          <a:bodyPr/>
          <a:lstStyle/>
          <a:p>
            <a:r>
              <a:rPr lang="zh-TW" altLang="zh-TW" sz="5400" dirty="0">
                <a:solidFill>
                  <a:schemeClr val="tx1"/>
                </a:solidFill>
                <a:latin typeface="微軟正黑體" pitchFamily="34" charset="-120"/>
                <a:ea typeface="微軟正黑體" pitchFamily="34" charset="-120"/>
              </a:rPr>
              <a:t>學業退學制度</a:t>
            </a:r>
            <a:br>
              <a:rPr lang="en-US" altLang="zh-TW" sz="5400" dirty="0">
                <a:solidFill>
                  <a:schemeClr val="tx1"/>
                </a:solidFill>
                <a:latin typeface="微軟正黑體" pitchFamily="34" charset="-120"/>
                <a:ea typeface="微軟正黑體" pitchFamily="34" charset="-120"/>
              </a:rPr>
            </a:br>
            <a:r>
              <a:rPr lang="zh-TW" altLang="zh-TW" sz="5400" dirty="0">
                <a:solidFill>
                  <a:schemeClr val="tx1"/>
                </a:solidFill>
                <a:latin typeface="微軟正黑體" pitchFamily="34" charset="-120"/>
                <a:ea typeface="微軟正黑體" pitchFamily="34" charset="-120"/>
              </a:rPr>
              <a:t>為什麼必須廢除？</a:t>
            </a:r>
          </a:p>
        </p:txBody>
      </p:sp>
      <p:sp>
        <p:nvSpPr>
          <p:cNvPr id="3" name="副標題 2"/>
          <p:cNvSpPr>
            <a:spLocks noGrp="1"/>
          </p:cNvSpPr>
          <p:nvPr>
            <p:ph type="subTitle" idx="1"/>
          </p:nvPr>
        </p:nvSpPr>
        <p:spPr>
          <a:xfrm>
            <a:off x="838200" y="3352800"/>
            <a:ext cx="7467600" cy="2438400"/>
          </a:xfrm>
        </p:spPr>
        <p:txBody>
          <a:bodyPr/>
          <a:lstStyle/>
          <a:p>
            <a:pPr eaLnBrk="1" hangingPunct="1">
              <a:lnSpc>
                <a:spcPts val="2400"/>
              </a:lnSpc>
            </a:pPr>
            <a:endParaRPr lang="en-US" altLang="zh-TW" sz="4000" dirty="0">
              <a:latin typeface="微軟正黑體" pitchFamily="34" charset="-120"/>
              <a:ea typeface="微軟正黑體" pitchFamily="34" charset="-120"/>
            </a:endParaRPr>
          </a:p>
          <a:p>
            <a:pPr eaLnBrk="1" hangingPunct="1"/>
            <a:r>
              <a:rPr lang="zh-TW" altLang="en-US" sz="3600" dirty="0">
                <a:latin typeface="微軟正黑體" pitchFamily="34" charset="-120"/>
                <a:ea typeface="微軟正黑體" pitchFamily="34" charset="-120"/>
              </a:rPr>
              <a:t>何萬順</a:t>
            </a:r>
            <a:endParaRPr lang="en-US" altLang="zh-TW" sz="3600" dirty="0">
              <a:latin typeface="微軟正黑體" pitchFamily="34" charset="-120"/>
              <a:ea typeface="微軟正黑體" pitchFamily="34" charset="-120"/>
            </a:endParaRPr>
          </a:p>
          <a:p>
            <a:pPr eaLnBrk="1" hangingPunct="1"/>
            <a:r>
              <a:rPr lang="zh-TW" altLang="en-US" sz="2800" dirty="0">
                <a:latin typeface="微軟正黑體" pitchFamily="34" charset="-120"/>
                <a:ea typeface="微軟正黑體" pitchFamily="34" charset="-120"/>
              </a:rPr>
              <a:t>東海外文系講座教授</a:t>
            </a:r>
            <a:endParaRPr lang="en-US" altLang="zh-TW" sz="2800" dirty="0">
              <a:latin typeface="微軟正黑體" pitchFamily="34" charset="-120"/>
              <a:ea typeface="微軟正黑體" pitchFamily="34" charset="-120"/>
            </a:endParaRPr>
          </a:p>
          <a:p>
            <a:pPr eaLnBrk="1" hangingPunct="1"/>
            <a:r>
              <a:rPr lang="zh-TW" altLang="en-US" sz="2800" dirty="0">
                <a:latin typeface="微軟正黑體" pitchFamily="34" charset="-120"/>
                <a:ea typeface="微軟正黑體" pitchFamily="34" charset="-120"/>
              </a:rPr>
              <a:t>政大語言所兼任講座教授</a:t>
            </a:r>
            <a:endParaRPr lang="en-US" altLang="zh-TW" sz="2800" dirty="0">
              <a:latin typeface="微軟正黑體" pitchFamily="34" charset="-120"/>
              <a:ea typeface="微軟正黑體" pitchFamily="34"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1447800"/>
            <a:ext cx="8229600" cy="4683125"/>
          </a:xfrm>
        </p:spPr>
        <p:txBody>
          <a:bodyPr/>
          <a:lstStyle/>
          <a:p>
            <a:pPr>
              <a:buNone/>
            </a:pPr>
            <a:endParaRPr lang="en-US" altLang="zh-TW" sz="3200" b="1" dirty="0">
              <a:solidFill>
                <a:srgbClr val="FF0000"/>
              </a:solidFill>
              <a:latin typeface="微軟正黑體" pitchFamily="34" charset="-120"/>
              <a:ea typeface="微軟正黑體" pitchFamily="34" charset="-120"/>
            </a:endParaRPr>
          </a:p>
          <a:p>
            <a:pPr>
              <a:buNone/>
            </a:pPr>
            <a:r>
              <a:rPr lang="en-US" altLang="zh-TW" sz="3200" b="1" dirty="0">
                <a:solidFill>
                  <a:srgbClr val="FF0000"/>
                </a:solidFill>
                <a:latin typeface="微軟正黑體" pitchFamily="34" charset="-120"/>
                <a:ea typeface="微軟正黑體" pitchFamily="34" charset="-120"/>
              </a:rPr>
              <a:t>1.</a:t>
            </a:r>
            <a:r>
              <a:rPr lang="zh-TW" altLang="en-US" sz="3200" b="1" dirty="0">
                <a:solidFill>
                  <a:srgbClr val="FF0000"/>
                </a:solidFill>
                <a:latin typeface="微軟正黑體" pitchFamily="34" charset="-120"/>
                <a:ea typeface="微軟正黑體" pitchFamily="34" charset="-120"/>
              </a:rPr>
              <a:t> 學業成績表現最差的學生才會被退學</a:t>
            </a:r>
            <a:endParaRPr lang="zh-TW" altLang="zh-TW" sz="3200" b="1" dirty="0">
              <a:solidFill>
                <a:srgbClr val="FF0000"/>
              </a:solidFill>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2.</a:t>
            </a:r>
            <a:r>
              <a:rPr lang="zh-TW" altLang="en-US" sz="3200" dirty="0">
                <a:latin typeface="微軟正黑體" pitchFamily="34" charset="-120"/>
                <a:ea typeface="微軟正黑體" pitchFamily="34" charset="-120"/>
              </a:rPr>
              <a:t> 學生學業表現不佳的責任全部在學生</a:t>
            </a:r>
            <a:endParaRPr lang="zh-TW" altLang="zh-TW" sz="3200" dirty="0">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3.</a:t>
            </a:r>
            <a:r>
              <a:rPr lang="zh-TW" altLang="en-US" sz="3200" dirty="0">
                <a:latin typeface="微軟正黑體" pitchFamily="34" charset="-120"/>
                <a:ea typeface="微軟正黑體" pitchFamily="34" charset="-120"/>
              </a:rPr>
              <a:t> 學業退學制度可提升學生的學習動機</a:t>
            </a:r>
            <a:endParaRPr lang="zh-TW" altLang="zh-TW" sz="3200" dirty="0">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4.</a:t>
            </a:r>
            <a:r>
              <a:rPr lang="zh-TW" altLang="en-US" sz="3200" dirty="0">
                <a:latin typeface="微軟正黑體" pitchFamily="34" charset="-120"/>
                <a:ea typeface="微軟正黑體" pitchFamily="34" charset="-120"/>
              </a:rPr>
              <a:t> 學業退學制度可避免教育資源的浪費</a:t>
            </a:r>
            <a:endParaRPr lang="en-US" altLang="zh-TW" sz="3200" dirty="0">
              <a:latin typeface="微軟正黑體" pitchFamily="34" charset="-120"/>
              <a:ea typeface="微軟正黑體" pitchFamily="34" charset="-120"/>
            </a:endParaRPr>
          </a:p>
          <a:p>
            <a:pPr>
              <a:buNone/>
            </a:pPr>
            <a:r>
              <a:rPr lang="zh-TW" altLang="en-US" sz="3600" b="1" dirty="0">
                <a:solidFill>
                  <a:srgbClr val="FF0000"/>
                </a:solidFill>
                <a:latin typeface="微軟正黑體" pitchFamily="34" charset="-120"/>
                <a:ea typeface="微軟正黑體" pitchFamily="34" charset="-120"/>
              </a:rPr>
              <a:t>舉證的責任在誰？</a:t>
            </a:r>
            <a:endParaRPr lang="zh-TW" altLang="zh-TW" sz="3600" b="1" dirty="0">
              <a:solidFill>
                <a:srgbClr val="FF0000"/>
              </a:solidFill>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標題 1"/>
          <p:cNvSpPr>
            <a:spLocks noGrp="1"/>
          </p:cNvSpPr>
          <p:nvPr>
            <p:ph type="title"/>
          </p:nvPr>
        </p:nvSpPr>
        <p:spPr>
          <a:xfrm>
            <a:off x="381000" y="152401"/>
            <a:ext cx="8305800" cy="1219199"/>
          </a:xfrm>
        </p:spPr>
        <p:txBody>
          <a:bodyPr/>
          <a:lstStyle/>
          <a:p>
            <a:pPr algn="ctr"/>
            <a:r>
              <a:rPr lang="zh-TW" altLang="en-US" sz="4400" b="1" dirty="0">
                <a:solidFill>
                  <a:srgbClr val="FF0000"/>
                </a:solidFill>
                <a:latin typeface="微軟正黑體" pitchFamily="34" charset="-120"/>
                <a:ea typeface="微軟正黑體" pitchFamily="34" charset="-120"/>
              </a:rPr>
              <a:t>學業退學的迷思</a:t>
            </a:r>
            <a:endParaRPr lang="zh-TW" altLang="en-US" b="1" dirty="0">
              <a:solidFill>
                <a:srgbClr val="FF0000"/>
              </a:solidFill>
              <a:latin typeface="微軟正黑體" pitchFamily="34" charset="-120"/>
              <a:ea typeface="微軟正黑體" pitchFamily="34" charset="-120"/>
            </a:endParaRPr>
          </a:p>
        </p:txBody>
      </p:sp>
      <p:sp>
        <p:nvSpPr>
          <p:cNvPr id="4" name="投影片編號版面配置區 3">
            <a:extLst>
              <a:ext uri="{FF2B5EF4-FFF2-40B4-BE49-F238E27FC236}">
                <a16:creationId xmlns:a16="http://schemas.microsoft.com/office/drawing/2014/main" id="{1291024E-14C4-552A-D62A-E3F3FC25D7FF}"/>
              </a:ext>
            </a:extLst>
          </p:cNvPr>
          <p:cNvSpPr>
            <a:spLocks noGrp="1"/>
          </p:cNvSpPr>
          <p:nvPr>
            <p:ph type="sldNum" sz="quarter" idx="12"/>
          </p:nvPr>
        </p:nvSpPr>
        <p:spPr/>
        <p:txBody>
          <a:bodyPr/>
          <a:lstStyle/>
          <a:p>
            <a:pPr>
              <a:defRPr/>
            </a:pPr>
            <a:fld id="{3C9B98D1-04B5-4CE7-AA4F-CF6585FED172}" type="slidenum">
              <a:rPr lang="en-US" altLang="zh-TW" smtClean="0"/>
              <a:pPr>
                <a:defRPr/>
              </a:pPr>
              <a:t>2</a:t>
            </a:fld>
            <a:endParaRPr lang="en-US" altLang="zh-TW" dirty="0"/>
          </a:p>
        </p:txBody>
      </p:sp>
    </p:spTree>
    <p:extLst>
      <p:ext uri="{BB962C8B-B14F-4D97-AF65-F5344CB8AC3E}">
        <p14:creationId xmlns:p14="http://schemas.microsoft.com/office/powerpoint/2010/main" val="1333975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1600200"/>
            <a:ext cx="8153400" cy="4876800"/>
          </a:xfrm>
        </p:spPr>
        <p:txBody>
          <a:bodyPr/>
          <a:lstStyle/>
          <a:p>
            <a:pPr marL="514350" indent="-514350">
              <a:buNone/>
            </a:pPr>
            <a:endParaRPr lang="en-US" altLang="zh-TW" sz="3200" b="1" dirty="0">
              <a:solidFill>
                <a:srgbClr val="0000FF"/>
              </a:solidFill>
              <a:latin typeface="微軟正黑體" pitchFamily="34" charset="-120"/>
              <a:ea typeface="微軟正黑體" pitchFamily="34" charset="-120"/>
            </a:endParaRPr>
          </a:p>
          <a:p>
            <a:pPr marL="514350" indent="-514350">
              <a:buNone/>
            </a:pPr>
            <a:r>
              <a:rPr lang="en-US" altLang="zh-TW" sz="3200" b="1" dirty="0">
                <a:solidFill>
                  <a:srgbClr val="0000FF"/>
                </a:solidFill>
                <a:latin typeface="微軟正黑體" pitchFamily="34" charset="-120"/>
                <a:ea typeface="微軟正黑體" pitchFamily="34" charset="-120"/>
              </a:rPr>
              <a:t>1. </a:t>
            </a:r>
            <a:r>
              <a:rPr lang="zh-TW" altLang="en-US" sz="3200" b="1" dirty="0">
                <a:solidFill>
                  <a:srgbClr val="0000FF"/>
                </a:solidFill>
                <a:latin typeface="微軟正黑體" pitchFamily="34" charset="-120"/>
                <a:ea typeface="微軟正黑體" pitchFamily="34" charset="-120"/>
              </a:rPr>
              <a:t>學業成績表現相對較好的學生被退學</a:t>
            </a:r>
            <a:endParaRPr lang="zh-TW" altLang="zh-TW" sz="3200" b="1" strike="sngStrike" dirty="0">
              <a:solidFill>
                <a:srgbClr val="0000FF"/>
              </a:solidFill>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2. </a:t>
            </a:r>
            <a:r>
              <a:rPr lang="zh-TW" altLang="en-US" sz="3200" dirty="0">
                <a:latin typeface="微軟正黑體" pitchFamily="34" charset="-120"/>
                <a:ea typeface="微軟正黑體" pitchFamily="34" charset="-120"/>
              </a:rPr>
              <a:t>學生學業表現不佳也應該究責於大學</a:t>
            </a:r>
            <a:endParaRPr lang="en-US" altLang="zh-TW" sz="2000" strike="sngStrike" dirty="0">
              <a:solidFill>
                <a:schemeClr val="accent3">
                  <a:lumMod val="65000"/>
                </a:schemeClr>
              </a:solidFill>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3. </a:t>
            </a:r>
            <a:r>
              <a:rPr lang="zh-TW" altLang="en-US" sz="3200" dirty="0">
                <a:latin typeface="微軟正黑體" pitchFamily="34" charset="-120"/>
                <a:ea typeface="微軟正黑體" pitchFamily="34" charset="-120"/>
              </a:rPr>
              <a:t>學業退學制度扭曲了學習動機與策略</a:t>
            </a:r>
            <a:endParaRPr lang="en-US" altLang="zh-TW" sz="3200" dirty="0">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4. </a:t>
            </a:r>
            <a:r>
              <a:rPr lang="zh-TW" altLang="en-US" sz="3200" dirty="0">
                <a:latin typeface="微軟正黑體" pitchFamily="34" charset="-120"/>
                <a:ea typeface="微軟正黑體" pitchFamily="34" charset="-120"/>
              </a:rPr>
              <a:t>學業退學制度導致青春與生命的浪費</a:t>
            </a:r>
            <a:endParaRPr lang="en-US" altLang="zh-TW" sz="3200" dirty="0">
              <a:latin typeface="微軟正黑體" pitchFamily="34" charset="-120"/>
              <a:ea typeface="微軟正黑體" pitchFamily="34" charset="-120"/>
            </a:endParaRPr>
          </a:p>
          <a:p>
            <a:pPr>
              <a:buNone/>
            </a:pPr>
            <a:r>
              <a:rPr lang="zh-TW" altLang="en-US" sz="3600" b="1" dirty="0">
                <a:solidFill>
                  <a:srgbClr val="0000FF"/>
                </a:solidFill>
                <a:latin typeface="微軟正黑體" pitchFamily="34" charset="-120"/>
                <a:ea typeface="微軟正黑體" pitchFamily="34" charset="-120"/>
              </a:rPr>
              <a:t>有學術研究證實！</a:t>
            </a:r>
            <a:endParaRPr lang="en-US" altLang="zh-TW" sz="3600" b="1" dirty="0">
              <a:solidFill>
                <a:srgbClr val="0000FF"/>
              </a:solidFill>
              <a:latin typeface="微軟正黑體" pitchFamily="34" charset="-120"/>
              <a:ea typeface="微軟正黑體" pitchFamily="34" charset="-120"/>
            </a:endParaRPr>
          </a:p>
          <a:p>
            <a:pPr>
              <a:buNone/>
            </a:pPr>
            <a:endParaRPr lang="zh-TW" altLang="zh-TW" sz="3200" strike="sngStrike" dirty="0">
              <a:latin typeface="微軟正黑體" pitchFamily="34" charset="-120"/>
              <a:ea typeface="微軟正黑體" pitchFamily="34" charset="-120"/>
            </a:endParaRPr>
          </a:p>
          <a:p>
            <a:pPr>
              <a:buNone/>
            </a:pPr>
            <a:endParaRPr lang="zh-TW" altLang="en-US" sz="3600" dirty="0">
              <a:latin typeface="微軟正黑體" pitchFamily="34" charset="-120"/>
              <a:ea typeface="微軟正黑體" pitchFamily="34" charset="-120"/>
            </a:endParaRPr>
          </a:p>
        </p:txBody>
      </p:sp>
      <p:sp>
        <p:nvSpPr>
          <p:cNvPr id="4" name="標題 1"/>
          <p:cNvSpPr>
            <a:spLocks noGrp="1"/>
          </p:cNvSpPr>
          <p:nvPr>
            <p:ph type="title"/>
          </p:nvPr>
        </p:nvSpPr>
        <p:spPr>
          <a:xfrm>
            <a:off x="381000" y="152401"/>
            <a:ext cx="8305800" cy="1219199"/>
          </a:xfrm>
        </p:spPr>
        <p:txBody>
          <a:bodyPr/>
          <a:lstStyle/>
          <a:p>
            <a:pPr algn="ctr"/>
            <a:r>
              <a:rPr lang="zh-TW" altLang="en-US" sz="4400" b="1" dirty="0">
                <a:solidFill>
                  <a:srgbClr val="0000FF"/>
                </a:solidFill>
                <a:latin typeface="微軟正黑體" pitchFamily="34" charset="-120"/>
                <a:ea typeface="微軟正黑體" pitchFamily="34" charset="-120"/>
              </a:rPr>
              <a:t>學業退學的真相</a:t>
            </a:r>
            <a:endParaRPr lang="zh-TW" altLang="en-US" b="1" dirty="0">
              <a:solidFill>
                <a:schemeClr val="tx1"/>
              </a:solidFill>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77984B96-BC5E-9034-C993-D47AB846EF6C}"/>
              </a:ext>
            </a:extLst>
          </p:cNvPr>
          <p:cNvSpPr>
            <a:spLocks noGrp="1"/>
          </p:cNvSpPr>
          <p:nvPr>
            <p:ph type="sldNum" sz="quarter" idx="12"/>
          </p:nvPr>
        </p:nvSpPr>
        <p:spPr/>
        <p:txBody>
          <a:bodyPr/>
          <a:lstStyle/>
          <a:p>
            <a:pPr>
              <a:defRPr/>
            </a:pPr>
            <a:fld id="{3C9B98D1-04B5-4CE7-AA4F-CF6585FED172}" type="slidenum">
              <a:rPr lang="en-US" altLang="zh-TW" smtClean="0"/>
              <a:pPr>
                <a:defRPr/>
              </a:pPr>
              <a:t>3</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ctr"/>
            <a:r>
              <a:rPr lang="zh-TW" altLang="en-US" sz="4400" b="1" dirty="0">
                <a:solidFill>
                  <a:srgbClr val="0000FF"/>
                </a:solidFill>
                <a:latin typeface="微軟正黑體" pitchFamily="34" charset="-120"/>
                <a:ea typeface="微軟正黑體" pitchFamily="34" charset="-120"/>
              </a:rPr>
              <a:t>學業退學的真相</a:t>
            </a:r>
            <a:endParaRPr lang="zh-TW" altLang="en-US" b="1" dirty="0">
              <a:solidFill>
                <a:schemeClr val="tx1"/>
              </a:solidFill>
              <a:latin typeface="微軟正黑體" pitchFamily="34" charset="-120"/>
              <a:ea typeface="微軟正黑體" pitchFamily="34" charset="-120"/>
            </a:endParaRPr>
          </a:p>
        </p:txBody>
      </p:sp>
      <p:sp>
        <p:nvSpPr>
          <p:cNvPr id="3" name="內容版面配置區 2"/>
          <p:cNvSpPr>
            <a:spLocks noGrp="1"/>
          </p:cNvSpPr>
          <p:nvPr>
            <p:ph idx="1"/>
          </p:nvPr>
        </p:nvSpPr>
        <p:spPr>
          <a:xfrm>
            <a:off x="457200" y="1676400"/>
            <a:ext cx="7924800" cy="4454525"/>
          </a:xfrm>
        </p:spPr>
        <p:txBody>
          <a:bodyPr/>
          <a:lstStyle/>
          <a:p>
            <a:pPr>
              <a:buNone/>
            </a:pPr>
            <a:r>
              <a:rPr lang="zh-TW" altLang="en-US" sz="2400" dirty="0">
                <a:latin typeface="微軟正黑體" pitchFamily="34" charset="-120"/>
                <a:ea typeface="微軟正黑體" pitchFamily="34" charset="-120"/>
              </a:rPr>
              <a:t>何萬順、林俊儒。</a:t>
            </a:r>
            <a:r>
              <a:rPr lang="en-US" altLang="zh-TW" sz="2400" dirty="0">
                <a:latin typeface="微軟正黑體" pitchFamily="34" charset="-120"/>
                <a:ea typeface="微軟正黑體" pitchFamily="34" charset="-120"/>
              </a:rPr>
              <a:t>2017</a:t>
            </a:r>
            <a:r>
              <a:rPr lang="zh-TW" altLang="en-US" sz="2400" dirty="0">
                <a:latin typeface="微軟正黑體" pitchFamily="34" charset="-120"/>
                <a:ea typeface="微軟正黑體" pitchFamily="34" charset="-120"/>
              </a:rPr>
              <a:t>。</a:t>
            </a:r>
            <a:r>
              <a:rPr lang="en-US" altLang="zh-TW" sz="2400" dirty="0">
                <a:latin typeface="微軟正黑體" pitchFamily="34" charset="-120"/>
                <a:ea typeface="微軟正黑體" pitchFamily="34" charset="-120"/>
              </a:rPr>
              <a:t>〈</a:t>
            </a:r>
            <a:r>
              <a:rPr lang="zh-TW" altLang="en-US" sz="2400" dirty="0">
                <a:highlight>
                  <a:srgbClr val="FFFF00"/>
                </a:highlight>
                <a:latin typeface="微軟正黑體" pitchFamily="34" charset="-120"/>
                <a:ea typeface="微軟正黑體" pitchFamily="34" charset="-120"/>
              </a:rPr>
              <a:t>大學學業退學制度的批判與反思</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教育研究集刊</a:t>
            </a:r>
            <a:r>
              <a:rPr lang="en-US" altLang="zh-TW" sz="2400" dirty="0">
                <a:latin typeface="微軟正黑體" pitchFamily="34" charset="-120"/>
                <a:ea typeface="微軟正黑體" pitchFamily="34" charset="-120"/>
              </a:rPr>
              <a:t>》63.3: 75-106</a:t>
            </a:r>
            <a:r>
              <a:rPr lang="zh-TW" altLang="en-US" sz="2400" dirty="0">
                <a:latin typeface="微軟正黑體" pitchFamily="34" charset="-120"/>
                <a:ea typeface="微軟正黑體" pitchFamily="34" charset="-120"/>
              </a:rPr>
              <a:t>。</a:t>
            </a:r>
            <a:endParaRPr lang="en-US" altLang="zh-TW" sz="2400" dirty="0">
              <a:latin typeface="微軟正黑體" pitchFamily="34" charset="-120"/>
              <a:ea typeface="微軟正黑體" pitchFamily="34" charset="-120"/>
            </a:endParaRPr>
          </a:p>
          <a:p>
            <a:pPr>
              <a:buNone/>
            </a:pPr>
            <a:r>
              <a:rPr lang="zh-TW" altLang="en-US" sz="2400" dirty="0">
                <a:latin typeface="微軟正黑體" pitchFamily="34" charset="-120"/>
                <a:ea typeface="微軟正黑體" pitchFamily="34" charset="-120"/>
              </a:rPr>
              <a:t>何萬順、蔡介文、林俊儒、葉佳明。</a:t>
            </a:r>
            <a:r>
              <a:rPr lang="en-US" altLang="zh-TW" sz="2400" dirty="0">
                <a:latin typeface="微軟正黑體" pitchFamily="34" charset="-120"/>
                <a:ea typeface="微軟正黑體" pitchFamily="34" charset="-120"/>
              </a:rPr>
              <a:t>2021</a:t>
            </a:r>
            <a:r>
              <a:rPr lang="zh-TW" altLang="en-US" sz="2400" dirty="0">
                <a:latin typeface="微軟正黑體" pitchFamily="34" charset="-120"/>
                <a:ea typeface="微軟正黑體" pitchFamily="34" charset="-120"/>
              </a:rPr>
              <a:t>。</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學業退學制度是否合理妥適？</a:t>
            </a:r>
            <a:r>
              <a:rPr lang="zh-TW" altLang="en-US" sz="2400" dirty="0">
                <a:highlight>
                  <a:srgbClr val="00FFFF"/>
                </a:highlight>
                <a:latin typeface="微軟正黑體" pitchFamily="34" charset="-120"/>
                <a:ea typeface="微軟正黑體" pitchFamily="34" charset="-120"/>
              </a:rPr>
              <a:t>實證研究的證據</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當代教育研究季刊</a:t>
            </a:r>
            <a:r>
              <a:rPr lang="en-US" altLang="zh-TW" sz="2400" dirty="0">
                <a:latin typeface="微軟正黑體" pitchFamily="34" charset="-120"/>
                <a:ea typeface="微軟正黑體" pitchFamily="34" charset="-120"/>
              </a:rPr>
              <a:t>》29.3: 81-119</a:t>
            </a:r>
            <a:r>
              <a:rPr lang="zh-TW" altLang="en-US" sz="2400" dirty="0">
                <a:latin typeface="微軟正黑體" pitchFamily="34" charset="-120"/>
                <a:ea typeface="微軟正黑體" pitchFamily="34" charset="-120"/>
              </a:rPr>
              <a:t>。</a:t>
            </a:r>
            <a:endParaRPr lang="en-US" altLang="zh-TW" sz="2400" dirty="0">
              <a:latin typeface="微軟正黑體" pitchFamily="34" charset="-120"/>
              <a:ea typeface="微軟正黑體" pitchFamily="34" charset="-120"/>
            </a:endParaRPr>
          </a:p>
          <a:p>
            <a:pPr>
              <a:buNone/>
            </a:pPr>
            <a:r>
              <a:rPr lang="en-US" altLang="zh-TW" sz="2400" dirty="0">
                <a:latin typeface="微軟正黑體" pitchFamily="34" charset="-120"/>
                <a:ea typeface="微軟正黑體" pitchFamily="34" charset="-120"/>
              </a:rPr>
              <a:t>Her, One-Soon, Jie-Wen Tsai, and Marc </a:t>
            </a:r>
            <a:r>
              <a:rPr lang="en-US" altLang="zh-TW" sz="2400" dirty="0" err="1">
                <a:latin typeface="微軟正黑體" pitchFamily="34" charset="-120"/>
                <a:ea typeface="微軟正黑體" pitchFamily="34" charset="-120"/>
              </a:rPr>
              <a:t>Allassonnière</a:t>
            </a:r>
            <a:r>
              <a:rPr lang="en-US" altLang="zh-TW" sz="2400" dirty="0">
                <a:latin typeface="微軟正黑體" pitchFamily="34" charset="-120"/>
                <a:ea typeface="微軟正黑體" pitchFamily="34" charset="-120"/>
              </a:rPr>
              <a:t>-Tang. 2022. On Taiwan universities' "two-one" academic dismissal policies: </a:t>
            </a:r>
            <a:r>
              <a:rPr lang="en-US" altLang="zh-TW" sz="2400" dirty="0">
                <a:highlight>
                  <a:srgbClr val="00FFFF"/>
                </a:highlight>
                <a:latin typeface="微軟正黑體" pitchFamily="34" charset="-120"/>
                <a:ea typeface="微軟正黑體" pitchFamily="34" charset="-120"/>
              </a:rPr>
              <a:t>A quantitative fairness analysis </a:t>
            </a:r>
            <a:r>
              <a:rPr lang="en-US" altLang="zh-TW" sz="2400" dirty="0">
                <a:latin typeface="微軟正黑體" pitchFamily="34" charset="-120"/>
                <a:ea typeface="微軟正黑體" pitchFamily="34" charset="-120"/>
              </a:rPr>
              <a:t>of NCCU's four policies.《</a:t>
            </a:r>
            <a:r>
              <a:rPr lang="zh-TW" altLang="en-US" sz="2400" dirty="0">
                <a:latin typeface="微軟正黑體" pitchFamily="34" charset="-120"/>
                <a:ea typeface="微軟正黑體" pitchFamily="34" charset="-120"/>
              </a:rPr>
              <a:t>教育研究與發展期刊</a:t>
            </a:r>
            <a:r>
              <a:rPr lang="en-US" altLang="zh-TW" sz="2400" dirty="0">
                <a:latin typeface="微軟正黑體" pitchFamily="34" charset="-120"/>
                <a:ea typeface="微軟正黑體" pitchFamily="34" charset="-120"/>
              </a:rPr>
              <a:t>》18.4: 79-112.</a:t>
            </a:r>
            <a:endParaRPr lang="zh-TW" altLang="en-US" sz="2400"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46C078A4-4780-B15B-A7AA-8FF2F389E6B4}"/>
              </a:ext>
            </a:extLst>
          </p:cNvPr>
          <p:cNvSpPr>
            <a:spLocks noGrp="1"/>
          </p:cNvSpPr>
          <p:nvPr>
            <p:ph type="sldNum" sz="quarter" idx="12"/>
          </p:nvPr>
        </p:nvSpPr>
        <p:spPr/>
        <p:txBody>
          <a:bodyPr/>
          <a:lstStyle/>
          <a:p>
            <a:pPr>
              <a:defRPr/>
            </a:pPr>
            <a:fld id="{3C9B98D1-04B5-4CE7-AA4F-CF6585FED172}" type="slidenum">
              <a:rPr lang="en-US" altLang="zh-TW" smtClean="0"/>
              <a:pPr>
                <a:defRPr/>
              </a:pPr>
              <a:t>4</a:t>
            </a:fld>
            <a:endParaRPr lang="en-US" altLang="zh-TW" dirty="0"/>
          </a:p>
        </p:txBody>
      </p:sp>
    </p:spTree>
    <p:extLst>
      <p:ext uri="{BB962C8B-B14F-4D97-AF65-F5344CB8AC3E}">
        <p14:creationId xmlns:p14="http://schemas.microsoft.com/office/powerpoint/2010/main" val="342650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9D09-95FE-C137-D507-BCF8710A8377}"/>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9CE7269E-BB85-91D0-9828-E812EB26DC1E}"/>
              </a:ext>
            </a:extLst>
          </p:cNvPr>
          <p:cNvSpPr>
            <a:spLocks noGrp="1"/>
          </p:cNvSpPr>
          <p:nvPr>
            <p:ph type="title"/>
          </p:nvPr>
        </p:nvSpPr>
        <p:spPr/>
        <p:txBody>
          <a:bodyPr/>
          <a:lstStyle/>
          <a:p>
            <a:pPr algn="ctr"/>
            <a:r>
              <a:rPr lang="zh-TW" altLang="zh-TW" sz="4400" b="1" dirty="0">
                <a:solidFill>
                  <a:schemeClr val="tx1"/>
                </a:solidFill>
                <a:latin typeface="微軟正黑體" pitchFamily="34" charset="-120"/>
                <a:ea typeface="微軟正黑體" pitchFamily="34" charset="-120"/>
              </a:rPr>
              <a:t>為什麼必須廢除？ </a:t>
            </a:r>
            <a:endParaRPr lang="zh-TW" altLang="en-US" b="1" dirty="0">
              <a:solidFill>
                <a:schemeClr val="tx1"/>
              </a:solidFill>
              <a:latin typeface="微軟正黑體" pitchFamily="34" charset="-120"/>
              <a:ea typeface="微軟正黑體" pitchFamily="34" charset="-120"/>
            </a:endParaRPr>
          </a:p>
        </p:txBody>
      </p:sp>
      <p:sp>
        <p:nvSpPr>
          <p:cNvPr id="3" name="內容版面配置區 2">
            <a:extLst>
              <a:ext uri="{FF2B5EF4-FFF2-40B4-BE49-F238E27FC236}">
                <a16:creationId xmlns:a16="http://schemas.microsoft.com/office/drawing/2014/main" id="{004C9B35-B926-80C5-F8D0-057E8A2ACCFD}"/>
              </a:ext>
            </a:extLst>
          </p:cNvPr>
          <p:cNvSpPr>
            <a:spLocks noGrp="1"/>
          </p:cNvSpPr>
          <p:nvPr>
            <p:ph idx="1"/>
          </p:nvPr>
        </p:nvSpPr>
        <p:spPr>
          <a:xfrm>
            <a:off x="457200" y="1676400"/>
            <a:ext cx="8229600" cy="4454525"/>
          </a:xfrm>
        </p:spPr>
        <p:txBody>
          <a:bodyPr/>
          <a:lstStyle/>
          <a:p>
            <a:pPr>
              <a:buNone/>
            </a:pPr>
            <a:r>
              <a:rPr lang="en-US" altLang="zh-TW" sz="3600" dirty="0">
                <a:latin typeface="微軟正黑體" pitchFamily="34" charset="-120"/>
                <a:ea typeface="微軟正黑體" pitchFamily="34" charset="-120"/>
              </a:rPr>
              <a:t>1. </a:t>
            </a:r>
            <a:r>
              <a:rPr lang="zh-TW" altLang="en-US" sz="3600" b="1" dirty="0">
                <a:latin typeface="微軟正黑體" pitchFamily="34" charset="-120"/>
                <a:ea typeface="微軟正黑體" pitchFamily="34" charset="-120"/>
              </a:rPr>
              <a:t>法律</a:t>
            </a:r>
            <a:r>
              <a:rPr lang="zh-TW" altLang="zh-TW" sz="3600" dirty="0">
                <a:latin typeface="微軟正黑體" pitchFamily="34" charset="-120"/>
                <a:ea typeface="微軟正黑體" pitchFamily="34" charset="-120"/>
              </a:rPr>
              <a:t>：</a:t>
            </a:r>
            <a:r>
              <a:rPr lang="zh-TW" altLang="en-US" sz="3600" b="1" dirty="0">
                <a:highlight>
                  <a:srgbClr val="FFFF00"/>
                </a:highlight>
                <a:latin typeface="微軟正黑體" pitchFamily="34" charset="-120"/>
                <a:ea typeface="微軟正黑體" pitchFamily="34" charset="-120"/>
              </a:rPr>
              <a:t>違憲</a:t>
            </a:r>
            <a:endParaRPr lang="zh-TW" altLang="zh-TW" sz="3600" b="1" dirty="0">
              <a:highlight>
                <a:srgbClr val="FFFF00"/>
              </a:highlight>
              <a:latin typeface="微軟正黑體" pitchFamily="34" charset="-120"/>
              <a:ea typeface="微軟正黑體" pitchFamily="34" charset="-120"/>
            </a:endParaRPr>
          </a:p>
          <a:p>
            <a:pPr>
              <a:buNone/>
            </a:pPr>
            <a:r>
              <a:rPr lang="en-US" altLang="zh-TW" sz="3600" dirty="0">
                <a:latin typeface="微軟正黑體" pitchFamily="34" charset="-120"/>
                <a:ea typeface="微軟正黑體" pitchFamily="34" charset="-120"/>
              </a:rPr>
              <a:t>2. </a:t>
            </a:r>
            <a:r>
              <a:rPr lang="zh-TW" altLang="en-US" sz="3600" b="1" dirty="0">
                <a:latin typeface="微軟正黑體" pitchFamily="34" charset="-120"/>
                <a:ea typeface="微軟正黑體" pitchFamily="34" charset="-120"/>
              </a:rPr>
              <a:t>教育</a:t>
            </a:r>
            <a:r>
              <a:rPr lang="zh-TW" altLang="en-US" sz="3600" dirty="0">
                <a:latin typeface="微軟正黑體" pitchFamily="34" charset="-120"/>
                <a:ea typeface="微軟正黑體" pitchFamily="34" charset="-120"/>
              </a:rPr>
              <a:t>：違背教育的精神</a:t>
            </a:r>
            <a:endParaRPr lang="zh-TW" altLang="zh-TW" sz="3600" dirty="0">
              <a:latin typeface="微軟正黑體" pitchFamily="34" charset="-120"/>
              <a:ea typeface="微軟正黑體" pitchFamily="34" charset="-120"/>
            </a:endParaRPr>
          </a:p>
          <a:p>
            <a:pPr>
              <a:buNone/>
            </a:pPr>
            <a:r>
              <a:rPr lang="en-US" altLang="zh-TW" sz="3600" dirty="0">
                <a:latin typeface="微軟正黑體" pitchFamily="34" charset="-120"/>
                <a:ea typeface="微軟正黑體" pitchFamily="34" charset="-120"/>
              </a:rPr>
              <a:t>3. </a:t>
            </a:r>
            <a:r>
              <a:rPr lang="zh-TW" altLang="en-US" sz="3600" b="1" dirty="0">
                <a:latin typeface="微軟正黑體" pitchFamily="34" charset="-120"/>
                <a:ea typeface="微軟正黑體" pitchFamily="34" charset="-120"/>
              </a:rPr>
              <a:t>價值觀</a:t>
            </a:r>
            <a:r>
              <a:rPr lang="zh-TW" altLang="en-US" sz="3600" dirty="0">
                <a:latin typeface="微軟正黑體" pitchFamily="34" charset="-120"/>
                <a:ea typeface="微軟正黑體" pitchFamily="34" charset="-120"/>
              </a:rPr>
              <a:t>：違反誠信與良善</a:t>
            </a:r>
            <a:endParaRPr lang="zh-TW" altLang="zh-TW" sz="3600" dirty="0">
              <a:latin typeface="微軟正黑體" pitchFamily="34" charset="-120"/>
              <a:ea typeface="微軟正黑體" pitchFamily="34" charset="-120"/>
            </a:endParaRPr>
          </a:p>
          <a:p>
            <a:pPr>
              <a:buNone/>
            </a:pPr>
            <a:r>
              <a:rPr lang="en-US" altLang="zh-TW" sz="3600" dirty="0">
                <a:latin typeface="微軟正黑體" pitchFamily="34" charset="-120"/>
                <a:ea typeface="微軟正黑體" pitchFamily="34" charset="-120"/>
              </a:rPr>
              <a:t>4. </a:t>
            </a:r>
            <a:r>
              <a:rPr lang="zh-TW" altLang="en-US" sz="3600" b="1" dirty="0">
                <a:latin typeface="微軟正黑體" pitchFamily="34" charset="-120"/>
                <a:ea typeface="微軟正黑體" pitchFamily="34" charset="-120"/>
              </a:rPr>
              <a:t>結論</a:t>
            </a:r>
            <a:r>
              <a:rPr lang="zh-TW" altLang="en-US" sz="3600" dirty="0">
                <a:latin typeface="微軟正黑體" pitchFamily="34" charset="-120"/>
                <a:ea typeface="微軟正黑體" pitchFamily="34" charset="-120"/>
              </a:rPr>
              <a:t>：廢除</a:t>
            </a:r>
            <a:endParaRPr lang="zh-TW" altLang="zh-TW" sz="3600" dirty="0">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9ADDA63D-6395-1A99-2B79-4C5A08A33D0D}"/>
              </a:ext>
            </a:extLst>
          </p:cNvPr>
          <p:cNvSpPr>
            <a:spLocks noGrp="1"/>
          </p:cNvSpPr>
          <p:nvPr>
            <p:ph type="sldNum" sz="quarter" idx="12"/>
          </p:nvPr>
        </p:nvSpPr>
        <p:spPr/>
        <p:txBody>
          <a:bodyPr/>
          <a:lstStyle/>
          <a:p>
            <a:pPr>
              <a:defRPr/>
            </a:pPr>
            <a:fld id="{3C9B98D1-04B5-4CE7-AA4F-CF6585FED172}" type="slidenum">
              <a:rPr lang="en-US" altLang="zh-TW" smtClean="0"/>
              <a:pPr>
                <a:defRPr/>
              </a:pPr>
              <a:t>5</a:t>
            </a:fld>
            <a:endParaRPr lang="en-US" altLang="zh-TW" dirty="0"/>
          </a:p>
        </p:txBody>
      </p:sp>
    </p:spTree>
    <p:extLst>
      <p:ext uri="{BB962C8B-B14F-4D97-AF65-F5344CB8AC3E}">
        <p14:creationId xmlns:p14="http://schemas.microsoft.com/office/powerpoint/2010/main" val="391011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ctr"/>
            <a:r>
              <a:rPr lang="zh-TW" altLang="zh-TW" sz="4400" b="1" dirty="0">
                <a:solidFill>
                  <a:schemeClr val="tx1"/>
                </a:solidFill>
                <a:latin typeface="微軟正黑體" pitchFamily="34" charset="-120"/>
                <a:ea typeface="微軟正黑體" pitchFamily="34" charset="-120"/>
              </a:rPr>
              <a:t>為什麼必須廢除？ </a:t>
            </a:r>
            <a:endParaRPr lang="zh-TW" altLang="en-US" b="1" dirty="0">
              <a:solidFill>
                <a:schemeClr val="tx1"/>
              </a:solidFill>
              <a:latin typeface="微軟正黑體" pitchFamily="34" charset="-120"/>
              <a:ea typeface="微軟正黑體" pitchFamily="34" charset="-120"/>
            </a:endParaRPr>
          </a:p>
        </p:txBody>
      </p:sp>
      <p:sp>
        <p:nvSpPr>
          <p:cNvPr id="3" name="內容版面配置區 2"/>
          <p:cNvSpPr>
            <a:spLocks noGrp="1"/>
          </p:cNvSpPr>
          <p:nvPr>
            <p:ph idx="1"/>
          </p:nvPr>
        </p:nvSpPr>
        <p:spPr>
          <a:xfrm>
            <a:off x="457200" y="1676400"/>
            <a:ext cx="8229600" cy="4454525"/>
          </a:xfrm>
        </p:spPr>
        <p:txBody>
          <a:bodyPr/>
          <a:lstStyle/>
          <a:p>
            <a:pPr>
              <a:buNone/>
            </a:pPr>
            <a:r>
              <a:rPr lang="en-US" altLang="zh-TW" sz="3600" dirty="0">
                <a:latin typeface="微軟正黑體" pitchFamily="34" charset="-120"/>
                <a:ea typeface="微軟正黑體" pitchFamily="34" charset="-120"/>
              </a:rPr>
              <a:t>1. </a:t>
            </a:r>
            <a:r>
              <a:rPr lang="zh-TW" altLang="en-US" sz="3600" b="1" dirty="0">
                <a:latin typeface="微軟正黑體" pitchFamily="34" charset="-120"/>
                <a:ea typeface="微軟正黑體" pitchFamily="34" charset="-120"/>
              </a:rPr>
              <a:t>法律</a:t>
            </a:r>
            <a:r>
              <a:rPr lang="zh-TW" altLang="zh-TW" sz="3600" dirty="0">
                <a:latin typeface="微軟正黑體" pitchFamily="34" charset="-120"/>
                <a:ea typeface="微軟正黑體" pitchFamily="34" charset="-120"/>
              </a:rPr>
              <a:t>：</a:t>
            </a:r>
            <a:r>
              <a:rPr lang="zh-TW" altLang="en-US" sz="3600" b="1" dirty="0">
                <a:highlight>
                  <a:srgbClr val="FFFF00"/>
                </a:highlight>
                <a:latin typeface="微軟正黑體" pitchFamily="34" charset="-120"/>
                <a:ea typeface="微軟正黑體" pitchFamily="34" charset="-120"/>
              </a:rPr>
              <a:t>違憲</a:t>
            </a:r>
            <a:endParaRPr lang="zh-TW" altLang="zh-TW" sz="3600" b="1" dirty="0">
              <a:highlight>
                <a:srgbClr val="FFFF00"/>
              </a:highlight>
              <a:latin typeface="微軟正黑體" pitchFamily="34" charset="-120"/>
              <a:ea typeface="微軟正黑體" pitchFamily="34" charset="-120"/>
            </a:endParaRPr>
          </a:p>
          <a:p>
            <a:pPr>
              <a:buNone/>
            </a:pPr>
            <a:r>
              <a:rPr lang="en-US" altLang="zh-TW" sz="3600" dirty="0">
                <a:solidFill>
                  <a:schemeClr val="bg1">
                    <a:lumMod val="75000"/>
                  </a:schemeClr>
                </a:solidFill>
                <a:latin typeface="微軟正黑體" pitchFamily="34" charset="-120"/>
                <a:ea typeface="微軟正黑體" pitchFamily="34" charset="-120"/>
              </a:rPr>
              <a:t>2. </a:t>
            </a:r>
            <a:r>
              <a:rPr lang="zh-TW" altLang="en-US" sz="3600" b="1" dirty="0">
                <a:solidFill>
                  <a:schemeClr val="bg1">
                    <a:lumMod val="75000"/>
                  </a:schemeClr>
                </a:solidFill>
                <a:latin typeface="微軟正黑體" pitchFamily="34" charset="-120"/>
                <a:ea typeface="微軟正黑體" pitchFamily="34" charset="-120"/>
              </a:rPr>
              <a:t>教育</a:t>
            </a:r>
            <a:r>
              <a:rPr lang="zh-TW" altLang="en-US" sz="3600" dirty="0">
                <a:solidFill>
                  <a:schemeClr val="bg1">
                    <a:lumMod val="75000"/>
                  </a:schemeClr>
                </a:solidFill>
                <a:latin typeface="微軟正黑體" pitchFamily="34" charset="-120"/>
                <a:ea typeface="微軟正黑體" pitchFamily="34" charset="-120"/>
              </a:rPr>
              <a:t>：違背教育的精神</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dirty="0">
                <a:solidFill>
                  <a:schemeClr val="bg1">
                    <a:lumMod val="75000"/>
                  </a:schemeClr>
                </a:solidFill>
                <a:latin typeface="微軟正黑體" pitchFamily="34" charset="-120"/>
                <a:ea typeface="微軟正黑體" pitchFamily="34" charset="-120"/>
              </a:rPr>
              <a:t>3. </a:t>
            </a:r>
            <a:r>
              <a:rPr lang="zh-TW" altLang="en-US" sz="3600" b="1" dirty="0">
                <a:solidFill>
                  <a:schemeClr val="bg1">
                    <a:lumMod val="75000"/>
                  </a:schemeClr>
                </a:solidFill>
                <a:latin typeface="微軟正黑體" pitchFamily="34" charset="-120"/>
                <a:ea typeface="微軟正黑體" pitchFamily="34" charset="-120"/>
              </a:rPr>
              <a:t>價值觀</a:t>
            </a:r>
            <a:r>
              <a:rPr lang="zh-TW" altLang="en-US" sz="3600" dirty="0">
                <a:solidFill>
                  <a:schemeClr val="bg1">
                    <a:lumMod val="75000"/>
                  </a:schemeClr>
                </a:solidFill>
                <a:latin typeface="微軟正黑體" pitchFamily="34" charset="-120"/>
                <a:ea typeface="微軟正黑體" pitchFamily="34" charset="-120"/>
              </a:rPr>
              <a:t>：違反誠信與良善</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dirty="0">
                <a:solidFill>
                  <a:schemeClr val="bg1">
                    <a:lumMod val="75000"/>
                  </a:schemeClr>
                </a:solidFill>
                <a:latin typeface="微軟正黑體" pitchFamily="34" charset="-120"/>
                <a:ea typeface="微軟正黑體" pitchFamily="34" charset="-120"/>
              </a:rPr>
              <a:t>4. </a:t>
            </a:r>
            <a:r>
              <a:rPr lang="zh-TW" altLang="en-US" sz="3600" b="1" dirty="0">
                <a:solidFill>
                  <a:schemeClr val="bg1">
                    <a:lumMod val="75000"/>
                  </a:schemeClr>
                </a:solidFill>
                <a:latin typeface="微軟正黑體" pitchFamily="34" charset="-120"/>
                <a:ea typeface="微軟正黑體" pitchFamily="34" charset="-120"/>
              </a:rPr>
              <a:t>結論</a:t>
            </a:r>
            <a:r>
              <a:rPr lang="zh-TW" altLang="en-US" sz="3600" dirty="0">
                <a:solidFill>
                  <a:schemeClr val="bg1">
                    <a:lumMod val="75000"/>
                  </a:schemeClr>
                </a:solidFill>
                <a:latin typeface="微軟正黑體" pitchFamily="34" charset="-120"/>
                <a:ea typeface="微軟正黑體" pitchFamily="34" charset="-120"/>
              </a:rPr>
              <a:t>：廢除</a:t>
            </a:r>
            <a:endParaRPr lang="zh-TW" altLang="zh-TW" sz="3600" dirty="0">
              <a:solidFill>
                <a:schemeClr val="bg1">
                  <a:lumMod val="75000"/>
                </a:schemeClr>
              </a:solidFill>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1252716C-436F-CA7D-810A-61BC25B37E41}"/>
              </a:ext>
            </a:extLst>
          </p:cNvPr>
          <p:cNvSpPr>
            <a:spLocks noGrp="1"/>
          </p:cNvSpPr>
          <p:nvPr>
            <p:ph type="sldNum" sz="quarter" idx="12"/>
          </p:nvPr>
        </p:nvSpPr>
        <p:spPr/>
        <p:txBody>
          <a:bodyPr/>
          <a:lstStyle/>
          <a:p>
            <a:pPr>
              <a:defRPr/>
            </a:pPr>
            <a:fld id="{3C9B98D1-04B5-4CE7-AA4F-CF6585FED172}" type="slidenum">
              <a:rPr lang="en-US" altLang="zh-TW" smtClean="0"/>
              <a:pPr>
                <a:defRPr/>
              </a:pPr>
              <a:t>6</a:t>
            </a:fld>
            <a:endParaRPr lang="en-US" altLang="zh-TW"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退學規定的合憲要件</a:t>
            </a:r>
          </a:p>
        </p:txBody>
      </p:sp>
      <p:sp>
        <p:nvSpPr>
          <p:cNvPr id="3" name="內容版面配置區 2"/>
          <p:cNvSpPr>
            <a:spLocks noGrp="1"/>
          </p:cNvSpPr>
          <p:nvPr>
            <p:ph idx="1"/>
          </p:nvPr>
        </p:nvSpPr>
        <p:spPr>
          <a:xfrm>
            <a:off x="609600" y="1828800"/>
            <a:ext cx="7772400" cy="4302125"/>
          </a:xfrm>
        </p:spPr>
        <p:txBody>
          <a:bodyPr/>
          <a:lstStyle/>
          <a:p>
            <a:pPr>
              <a:buNone/>
            </a:pPr>
            <a:r>
              <a:rPr lang="zh-TW" altLang="en-US" b="1" dirty="0">
                <a:latin typeface="微軟正黑體" pitchFamily="34" charset="-120"/>
                <a:ea typeface="微軟正黑體" pitchFamily="34" charset="-120"/>
              </a:rPr>
              <a:t>釋字</a:t>
            </a:r>
            <a:r>
              <a:rPr lang="en-US" altLang="zh-TW" b="1" dirty="0">
                <a:latin typeface="微軟正黑體" pitchFamily="34" charset="-120"/>
                <a:ea typeface="微軟正黑體" pitchFamily="34" charset="-120"/>
              </a:rPr>
              <a:t>563</a:t>
            </a:r>
            <a:r>
              <a:rPr lang="zh-TW" altLang="en-US" b="1" dirty="0">
                <a:latin typeface="微軟正黑體" pitchFamily="34" charset="-120"/>
                <a:ea typeface="微軟正黑體" pitchFamily="34" charset="-120"/>
              </a:rPr>
              <a:t>號：</a:t>
            </a:r>
            <a:endParaRPr lang="en-US" altLang="zh-TW" b="1" dirty="0">
              <a:latin typeface="微軟正黑體" pitchFamily="34" charset="-120"/>
              <a:ea typeface="微軟正黑體" pitchFamily="34" charset="-120"/>
            </a:endParaRPr>
          </a:p>
          <a:p>
            <a:pPr>
              <a:buNone/>
            </a:pPr>
            <a:r>
              <a:rPr lang="zh-TW" altLang="en-US" sz="2400" dirty="0">
                <a:latin typeface="微軟正黑體" pitchFamily="34" charset="-120"/>
                <a:ea typeface="微軟正黑體" pitchFamily="34" charset="-120"/>
              </a:rPr>
              <a:t>大學自治既受憲法制度性保障，則大學為</a:t>
            </a:r>
            <a:r>
              <a:rPr lang="zh-TW" altLang="en-US" sz="2400" b="1" dirty="0">
                <a:solidFill>
                  <a:srgbClr val="FF0000"/>
                </a:solidFill>
                <a:highlight>
                  <a:srgbClr val="FFFF00"/>
                </a:highlight>
                <a:latin typeface="微軟正黑體" pitchFamily="34" charset="-120"/>
                <a:ea typeface="微軟正黑體" pitchFamily="34" charset="-120"/>
              </a:rPr>
              <a:t>確保學位之授予具備</a:t>
            </a:r>
            <a:r>
              <a:rPr lang="zh-TW" altLang="en-US" b="1" dirty="0">
                <a:solidFill>
                  <a:srgbClr val="0000FF"/>
                </a:solidFill>
                <a:highlight>
                  <a:srgbClr val="FFFF00"/>
                </a:highlight>
                <a:latin typeface="微軟正黑體" pitchFamily="34" charset="-120"/>
                <a:ea typeface="微軟正黑體" pitchFamily="34" charset="-120"/>
              </a:rPr>
              <a:t>一定之水準</a:t>
            </a:r>
            <a:r>
              <a:rPr lang="zh-TW" altLang="en-US" sz="2400" dirty="0">
                <a:latin typeface="微軟正黑體" pitchFamily="34" charset="-120"/>
                <a:ea typeface="微軟正黑體" pitchFamily="34" charset="-120"/>
              </a:rPr>
              <a:t>，自得</a:t>
            </a:r>
            <a:r>
              <a:rPr lang="zh-TW" altLang="en-US" sz="2400" b="1" dirty="0">
                <a:solidFill>
                  <a:srgbClr val="FF0000"/>
                </a:solidFill>
                <a:latin typeface="微軟正黑體" pitchFamily="34" charset="-120"/>
                <a:ea typeface="微軟正黑體" pitchFamily="34" charset="-120"/>
              </a:rPr>
              <a:t>於</a:t>
            </a:r>
            <a:r>
              <a:rPr lang="zh-TW" altLang="en-US" b="1" dirty="0">
                <a:solidFill>
                  <a:srgbClr val="0000FF"/>
                </a:solidFill>
                <a:latin typeface="微軟正黑體" pitchFamily="34" charset="-120"/>
                <a:ea typeface="微軟正黑體" pitchFamily="34" charset="-120"/>
              </a:rPr>
              <a:t>合理及必要</a:t>
            </a:r>
            <a:r>
              <a:rPr lang="zh-TW" altLang="en-US" sz="2400" b="1" dirty="0">
                <a:solidFill>
                  <a:srgbClr val="FF0000"/>
                </a:solidFill>
                <a:latin typeface="微軟正黑體" pitchFamily="34" charset="-120"/>
                <a:ea typeface="微軟正黑體" pitchFamily="34" charset="-120"/>
              </a:rPr>
              <a:t>之範圍內</a:t>
            </a:r>
            <a:r>
              <a:rPr lang="zh-TW" altLang="en-US" sz="2400" dirty="0">
                <a:latin typeface="微軟正黑體" pitchFamily="34" charset="-120"/>
                <a:ea typeface="微軟正黑體" pitchFamily="34" charset="-120"/>
              </a:rPr>
              <a:t>，訂定有關取得學位之資格條件。</a:t>
            </a:r>
          </a:p>
          <a:p>
            <a:pPr>
              <a:buNone/>
            </a:pPr>
            <a:r>
              <a:rPr lang="zh-TW" altLang="en-US" sz="2400" dirty="0">
                <a:latin typeface="微軟正黑體" pitchFamily="34" charset="-120"/>
                <a:ea typeface="微軟正黑體" pitchFamily="34" charset="-120"/>
              </a:rPr>
              <a:t>大學有考核學生學業與品行之權責，其依規定程序訂定有關章則，使</a:t>
            </a:r>
            <a:r>
              <a:rPr lang="zh-TW" altLang="en-US" sz="2400" b="1" dirty="0">
                <a:solidFill>
                  <a:srgbClr val="FF0000"/>
                </a:solidFill>
                <a:highlight>
                  <a:srgbClr val="FFFF00"/>
                </a:highlight>
                <a:latin typeface="微軟正黑體" pitchFamily="34" charset="-120"/>
                <a:ea typeface="微軟正黑體" pitchFamily="34" charset="-120"/>
              </a:rPr>
              <a:t>成績未符</a:t>
            </a:r>
            <a:r>
              <a:rPr lang="zh-TW" altLang="en-US" b="1" dirty="0">
                <a:solidFill>
                  <a:srgbClr val="0000FF"/>
                </a:solidFill>
                <a:highlight>
                  <a:srgbClr val="FFFF00"/>
                </a:highlight>
                <a:latin typeface="微軟正黑體" pitchFamily="34" charset="-120"/>
                <a:ea typeface="微軟正黑體" pitchFamily="34" charset="-120"/>
              </a:rPr>
              <a:t>一定標準</a:t>
            </a:r>
            <a:r>
              <a:rPr lang="zh-TW" altLang="en-US" sz="2400" dirty="0">
                <a:latin typeface="微軟正黑體" pitchFamily="34" charset="-120"/>
                <a:ea typeface="微軟正黑體" pitchFamily="34" charset="-120"/>
              </a:rPr>
              <a:t>或品行有重大偏差</a:t>
            </a:r>
            <a:r>
              <a:rPr lang="zh-TW" altLang="en-US" sz="2400" b="1" dirty="0">
                <a:solidFill>
                  <a:srgbClr val="FF0000"/>
                </a:solidFill>
                <a:latin typeface="微軟正黑體" pitchFamily="34" charset="-120"/>
                <a:ea typeface="微軟正黑體" pitchFamily="34" charset="-120"/>
              </a:rPr>
              <a:t>之學生予以退學處分</a:t>
            </a:r>
            <a:r>
              <a:rPr lang="zh-TW" altLang="en-US" sz="2400" dirty="0">
                <a:latin typeface="微軟正黑體" pitchFamily="34" charset="-120"/>
                <a:ea typeface="微軟正黑體" pitchFamily="34" charset="-120"/>
              </a:rPr>
              <a:t>，亦屬大學自治之範疇。</a:t>
            </a:r>
          </a:p>
        </p:txBody>
      </p:sp>
      <p:sp>
        <p:nvSpPr>
          <p:cNvPr id="5" name="投影片編號版面配置區 4">
            <a:extLst>
              <a:ext uri="{FF2B5EF4-FFF2-40B4-BE49-F238E27FC236}">
                <a16:creationId xmlns:a16="http://schemas.microsoft.com/office/drawing/2014/main" id="{BA906461-B7B9-8EC2-5BE2-0BB963AE95D7}"/>
              </a:ext>
            </a:extLst>
          </p:cNvPr>
          <p:cNvSpPr>
            <a:spLocks noGrp="1"/>
          </p:cNvSpPr>
          <p:nvPr>
            <p:ph type="sldNum" sz="quarter" idx="12"/>
          </p:nvPr>
        </p:nvSpPr>
        <p:spPr/>
        <p:txBody>
          <a:bodyPr/>
          <a:lstStyle/>
          <a:p>
            <a:pPr>
              <a:defRPr/>
            </a:pPr>
            <a:fld id="{3C9B98D1-04B5-4CE7-AA4F-CF6585FED172}" type="slidenum">
              <a:rPr lang="en-US" altLang="zh-TW" smtClean="0"/>
              <a:pPr>
                <a:defRPr/>
              </a:pPr>
              <a:t>7</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txBox="1">
            <a:spLocks/>
          </p:cNvSpPr>
          <p:nvPr/>
        </p:nvSpPr>
        <p:spPr bwMode="auto">
          <a:xfrm>
            <a:off x="457200" y="1600199"/>
            <a:ext cx="8153400" cy="4979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algn="ctr" eaLnBrk="0" hangingPunct="0">
              <a:spcBef>
                <a:spcPct val="20000"/>
              </a:spcBef>
              <a:buClr>
                <a:schemeClr val="bg2"/>
              </a:buClr>
              <a:buSzPct val="75000"/>
              <a:defRPr/>
            </a:pPr>
            <a:r>
              <a:rPr lang="zh-TW" altLang="en-US" sz="3200" b="1" dirty="0">
                <a:latin typeface="微軟正黑體" pitchFamily="34" charset="-120"/>
                <a:ea typeface="微軟正黑體" pitchFamily="34" charset="-120"/>
              </a:rPr>
              <a:t>真理大學</a:t>
            </a:r>
            <a:endParaRPr lang="en-US" altLang="zh-TW" sz="3200" b="1" dirty="0">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r>
              <a:rPr lang="zh-TW" altLang="en-US" sz="3200" b="1" kern="0" dirty="0">
                <a:highlight>
                  <a:srgbClr val="FFFF00"/>
                </a:highlight>
                <a:latin typeface="微軟正黑體" pitchFamily="34" charset="-120"/>
                <a:ea typeface="微軟正黑體" pitchFamily="34" charset="-120"/>
              </a:rPr>
              <a:t>全學期全部零分</a:t>
            </a:r>
            <a:r>
              <a:rPr lang="zh-TW" altLang="en-US" sz="3200" b="1" kern="0" dirty="0">
                <a:latin typeface="微軟正黑體" pitchFamily="34" charset="-120"/>
                <a:ea typeface="微軟正黑體" pitchFamily="34" charset="-120"/>
              </a:rPr>
              <a:t>：</a:t>
            </a:r>
            <a:r>
              <a:rPr lang="zh-TW" altLang="en-US" sz="3200" b="1" kern="0" noProof="0" dirty="0">
                <a:solidFill>
                  <a:srgbClr val="FF0000"/>
                </a:solidFill>
                <a:latin typeface="微軟正黑體" pitchFamily="34" charset="-120"/>
                <a:ea typeface="微軟正黑體" pitchFamily="34" charset="-120"/>
              </a:rPr>
              <a:t>退學</a:t>
            </a:r>
            <a:endParaRPr lang="en-US" altLang="zh-TW" sz="3200" b="1" kern="0" noProof="0" dirty="0">
              <a:solidFill>
                <a:srgbClr val="FF0000"/>
              </a:solidFill>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r>
              <a:rPr lang="zh-TW" altLang="en-US" sz="3200" b="1" dirty="0">
                <a:latin typeface="微軟正黑體" pitchFamily="34" charset="-120"/>
                <a:ea typeface="微軟正黑體" pitchFamily="34" charset="-120"/>
              </a:rPr>
              <a:t>台大</a:t>
            </a:r>
            <a:endParaRPr lang="en-US" altLang="zh-TW" sz="3200" b="1" dirty="0">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r>
              <a:rPr lang="zh-TW" altLang="en-US" sz="3200" b="1" kern="0" dirty="0">
                <a:highlight>
                  <a:srgbClr val="FFFF00"/>
                </a:highlight>
                <a:latin typeface="微軟正黑體" pitchFamily="34" charset="-120"/>
                <a:ea typeface="微軟正黑體" pitchFamily="34" charset="-120"/>
              </a:rPr>
              <a:t>連續二一三一</a:t>
            </a:r>
            <a:r>
              <a:rPr lang="zh-TW" altLang="en-US" sz="3200" b="1" kern="0" dirty="0">
                <a:latin typeface="微軟正黑體" pitchFamily="34" charset="-120"/>
                <a:ea typeface="微軟正黑體" pitchFamily="34" charset="-120"/>
              </a:rPr>
              <a:t>：</a:t>
            </a:r>
            <a:r>
              <a:rPr lang="zh-TW" altLang="en-US" sz="3200" b="1" kern="0" dirty="0">
                <a:solidFill>
                  <a:srgbClr val="FF0000"/>
                </a:solidFill>
                <a:latin typeface="微軟正黑體" pitchFamily="34" charset="-120"/>
                <a:ea typeface="微軟正黑體" pitchFamily="34" charset="-120"/>
              </a:rPr>
              <a:t>退學</a:t>
            </a:r>
            <a:endParaRPr lang="en-US" altLang="zh-TW" sz="3200" b="1" kern="0" dirty="0">
              <a:solidFill>
                <a:srgbClr val="FF0000"/>
              </a:solidFill>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r>
              <a:rPr lang="zh-TW" altLang="en-US" sz="3200" b="1" dirty="0">
                <a:latin typeface="微軟正黑體" pitchFamily="34" charset="-120"/>
                <a:ea typeface="微軟正黑體" pitchFamily="34" charset="-120"/>
              </a:rPr>
              <a:t>北大</a:t>
            </a:r>
            <a:endParaRPr lang="en-US" altLang="zh-TW" sz="3200" b="1" dirty="0">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r>
              <a:rPr lang="zh-TW" altLang="en-US" sz="3200" b="1" kern="0" dirty="0">
                <a:highlight>
                  <a:srgbClr val="FFFF00"/>
                </a:highlight>
                <a:latin typeface="微軟正黑體" pitchFamily="34" charset="-120"/>
                <a:ea typeface="微軟正黑體" pitchFamily="34" charset="-120"/>
              </a:rPr>
              <a:t>累計兩次二一</a:t>
            </a:r>
            <a:r>
              <a:rPr lang="zh-TW" altLang="en-US" sz="3200" b="1" kern="0" dirty="0">
                <a:latin typeface="微軟正黑體" pitchFamily="34" charset="-120"/>
                <a:ea typeface="微軟正黑體" pitchFamily="34" charset="-120"/>
              </a:rPr>
              <a:t>：</a:t>
            </a:r>
            <a:r>
              <a:rPr lang="zh-TW" altLang="en-US" sz="3200" b="1" kern="0" dirty="0">
                <a:solidFill>
                  <a:srgbClr val="FF0000"/>
                </a:solidFill>
                <a:latin typeface="微軟正黑體" pitchFamily="34" charset="-120"/>
                <a:ea typeface="微軟正黑體" pitchFamily="34" charset="-120"/>
              </a:rPr>
              <a:t>退學</a:t>
            </a:r>
            <a:endParaRPr lang="en-US" altLang="zh-TW" sz="3200" b="1" kern="0" dirty="0">
              <a:solidFill>
                <a:srgbClr val="FF0000"/>
              </a:solidFill>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endParaRPr lang="en-US" altLang="zh-TW" sz="800" b="1" kern="0" dirty="0">
              <a:solidFill>
                <a:srgbClr val="FF0000"/>
              </a:solidFill>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r>
              <a:rPr lang="zh-TW" altLang="en-US" sz="3600" b="1" kern="0" dirty="0">
                <a:solidFill>
                  <a:srgbClr val="0000FF"/>
                </a:solidFill>
                <a:latin typeface="微軟正黑體" pitchFamily="34" charset="-120"/>
                <a:ea typeface="微軟正黑體" pitchFamily="34" charset="-120"/>
              </a:rPr>
              <a:t>「大學恣意！」毫無學理基礎</a:t>
            </a:r>
            <a:endParaRPr lang="en-US" altLang="zh-TW" sz="3600" b="1" kern="0" dirty="0">
              <a:solidFill>
                <a:srgbClr val="0000FF"/>
              </a:solidFill>
              <a:latin typeface="微軟正黑體" pitchFamily="34" charset="-120"/>
              <a:ea typeface="微軟正黑體" pitchFamily="34" charset="-120"/>
            </a:endParaRPr>
          </a:p>
          <a:p>
            <a:pPr marL="342900" lvl="0" indent="-342900" algn="ctr" eaLnBrk="0" hangingPunct="0">
              <a:spcBef>
                <a:spcPct val="20000"/>
              </a:spcBef>
              <a:buClr>
                <a:schemeClr val="bg2"/>
              </a:buClr>
              <a:buSzPct val="75000"/>
              <a:defRPr/>
            </a:pPr>
            <a:endParaRPr lang="en-US" altLang="zh-TW" sz="3200" b="1" kern="0" dirty="0">
              <a:solidFill>
                <a:srgbClr val="FF0000"/>
              </a:solidFill>
              <a:latin typeface="微軟正黑體" pitchFamily="34" charset="-120"/>
              <a:ea typeface="微軟正黑體" pitchFamily="34" charset="-120"/>
            </a:endParaRPr>
          </a:p>
          <a:p>
            <a:pPr marL="342900" lvl="0" indent="-342900" eaLnBrk="0" hangingPunct="0">
              <a:spcBef>
                <a:spcPct val="20000"/>
              </a:spcBef>
              <a:buClr>
                <a:schemeClr val="bg2"/>
              </a:buClr>
              <a:buSzPct val="75000"/>
              <a:defRPr/>
            </a:pPr>
            <a:endParaRPr lang="en-US" altLang="zh-TW" sz="4400" b="1" kern="0" dirty="0">
              <a:solidFill>
                <a:srgbClr val="FF0000"/>
              </a:solidFill>
              <a:latin typeface="微軟正黑體" pitchFamily="34" charset="-120"/>
              <a:ea typeface="微軟正黑體" pitchFamily="34" charset="-120"/>
            </a:endParaRPr>
          </a:p>
          <a:p>
            <a:pPr marL="342900" lvl="0" indent="-342900" eaLnBrk="0" hangingPunct="0">
              <a:spcBef>
                <a:spcPct val="20000"/>
              </a:spcBef>
              <a:buClr>
                <a:schemeClr val="bg2"/>
              </a:buClr>
              <a:buSzPct val="75000"/>
              <a:defRPr/>
            </a:pPr>
            <a:endParaRPr lang="en-US" altLang="zh-TW" sz="4400" b="1" kern="0" noProof="0" dirty="0">
              <a:solidFill>
                <a:srgbClr val="FF0000"/>
              </a:solidFill>
              <a:latin typeface="微軟正黑體" pitchFamily="34" charset="-120"/>
              <a:ea typeface="微軟正黑體" pitchFamily="34" charset="-120"/>
            </a:endParaRPr>
          </a:p>
        </p:txBody>
      </p:sp>
      <p:sp>
        <p:nvSpPr>
          <p:cNvPr id="4" name="投影片編號版面配置區 3">
            <a:extLst>
              <a:ext uri="{FF2B5EF4-FFF2-40B4-BE49-F238E27FC236}">
                <a16:creationId xmlns:a16="http://schemas.microsoft.com/office/drawing/2014/main" id="{AC541424-785A-D1C2-9CF2-FC2DF9597E66}"/>
              </a:ext>
            </a:extLst>
          </p:cNvPr>
          <p:cNvSpPr>
            <a:spLocks noGrp="1"/>
          </p:cNvSpPr>
          <p:nvPr>
            <p:ph type="sldNum" sz="quarter" idx="12"/>
          </p:nvPr>
        </p:nvSpPr>
        <p:spPr/>
        <p:txBody>
          <a:bodyPr/>
          <a:lstStyle/>
          <a:p>
            <a:pPr>
              <a:defRPr/>
            </a:pPr>
            <a:fld id="{3C9B98D1-04B5-4CE7-AA4F-CF6585FED172}" type="slidenum">
              <a:rPr lang="en-US" altLang="zh-TW" smtClean="0"/>
              <a:pPr>
                <a:defRPr/>
              </a:pPr>
              <a:t>8</a:t>
            </a:fld>
            <a:endParaRPr lang="en-US" altLang="zh-TW" dirty="0"/>
          </a:p>
        </p:txBody>
      </p:sp>
      <p:sp>
        <p:nvSpPr>
          <p:cNvPr id="3" name="標題 1">
            <a:extLst>
              <a:ext uri="{FF2B5EF4-FFF2-40B4-BE49-F238E27FC236}">
                <a16:creationId xmlns:a16="http://schemas.microsoft.com/office/drawing/2014/main" id="{67C81075-8F46-CAE6-0F05-3A88AD4F093B}"/>
              </a:ext>
            </a:extLst>
          </p:cNvPr>
          <p:cNvSpPr>
            <a:spLocks noGrp="1"/>
          </p:cNvSpPr>
          <p:nvPr>
            <p:ph type="title"/>
          </p:nvPr>
        </p:nvSpPr>
        <p:spPr>
          <a:xfrm>
            <a:off x="457200" y="277813"/>
            <a:ext cx="8229600" cy="1139825"/>
          </a:xfrm>
        </p:spPr>
        <p:txBody>
          <a:bodyPr/>
          <a:lstStyle/>
          <a:p>
            <a:r>
              <a:rPr lang="zh-TW" altLang="en-US" b="1" dirty="0">
                <a:solidFill>
                  <a:schemeClr val="tx1"/>
                </a:solidFill>
                <a:latin typeface="微軟正黑體" pitchFamily="34" charset="-120"/>
                <a:ea typeface="微軟正黑體" pitchFamily="34" charset="-120"/>
              </a:rPr>
              <a:t>合憲要件：成績未符</a:t>
            </a:r>
            <a:r>
              <a:rPr lang="zh-TW" altLang="en-US" b="1" dirty="0">
                <a:solidFill>
                  <a:srgbClr val="0000FF"/>
                </a:solidFill>
                <a:latin typeface="微軟正黑體" pitchFamily="34" charset="-120"/>
                <a:ea typeface="微軟正黑體" pitchFamily="34" charset="-120"/>
              </a:rPr>
              <a:t>一定標準</a:t>
            </a:r>
          </a:p>
        </p:txBody>
      </p:sp>
    </p:spTree>
    <p:extLst>
      <p:ext uri="{BB962C8B-B14F-4D97-AF65-F5344CB8AC3E}">
        <p14:creationId xmlns:p14="http://schemas.microsoft.com/office/powerpoint/2010/main" val="46842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additive="base">
                                        <p:cTn id="2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 calcmode="lin" valueType="num">
                                      <p:cBhvr additive="base">
                                        <p:cTn id="2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 calcmode="lin" valueType="num">
                                      <p:cBhvr additive="base">
                                        <p:cTn id="3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7" end="7"/>
                                            </p:txEl>
                                          </p:spTgt>
                                        </p:tgtEl>
                                        <p:attrNameLst>
                                          <p:attrName>style.visibility</p:attrName>
                                        </p:attrNameLst>
                                      </p:cBhvr>
                                      <p:to>
                                        <p:strVal val="visible"/>
                                      </p:to>
                                    </p:set>
                                    <p:anim calcmode="lin" valueType="num">
                                      <p:cBhvr additive="base">
                                        <p:cTn id="37"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E3394-560C-1B1D-E4F1-8528042E1D44}"/>
            </a:ext>
          </a:extLst>
        </p:cNvPr>
        <p:cNvGrpSpPr/>
        <p:nvPr/>
      </p:nvGrpSpPr>
      <p:grpSpPr>
        <a:xfrm>
          <a:off x="0" y="0"/>
          <a:ext cx="0" cy="0"/>
          <a:chOff x="0" y="0"/>
          <a:chExt cx="0" cy="0"/>
        </a:xfrm>
      </p:grpSpPr>
      <p:sp>
        <p:nvSpPr>
          <p:cNvPr id="7" name="內容版面配置區 2">
            <a:extLst>
              <a:ext uri="{FF2B5EF4-FFF2-40B4-BE49-F238E27FC236}">
                <a16:creationId xmlns:a16="http://schemas.microsoft.com/office/drawing/2014/main" id="{BD0CE491-7455-12D9-B344-3F6803525837}"/>
              </a:ext>
            </a:extLst>
          </p:cNvPr>
          <p:cNvSpPr txBox="1">
            <a:spLocks/>
          </p:cNvSpPr>
          <p:nvPr/>
        </p:nvSpPr>
        <p:spPr bwMode="auto">
          <a:xfrm>
            <a:off x="457200" y="1752600"/>
            <a:ext cx="8153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eaLnBrk="0" hangingPunct="0">
              <a:spcBef>
                <a:spcPct val="20000"/>
              </a:spcBef>
              <a:buClr>
                <a:schemeClr val="bg2"/>
              </a:buClr>
              <a:buSzPct val="75000"/>
              <a:defRPr/>
            </a:pPr>
            <a:r>
              <a:rPr lang="zh-TW" altLang="en-US" sz="3200" b="1" kern="0" dirty="0">
                <a:latin typeface="微軟正黑體" pitchFamily="34" charset="-120"/>
                <a:ea typeface="微軟正黑體" pitchFamily="34" charset="-120"/>
              </a:rPr>
              <a:t>北大：</a:t>
            </a:r>
            <a:r>
              <a:rPr lang="zh-TW" altLang="en-US" sz="3200" b="1" kern="0" dirty="0">
                <a:highlight>
                  <a:srgbClr val="FFFF00"/>
                </a:highlight>
                <a:latin typeface="微軟正黑體" pitchFamily="34" charset="-120"/>
                <a:ea typeface="微軟正黑體" pitchFamily="34" charset="-120"/>
              </a:rPr>
              <a:t>累計兩次二一</a:t>
            </a:r>
            <a:r>
              <a:rPr lang="zh-TW" altLang="en-US" sz="3200" b="1" kern="0" noProof="0" dirty="0">
                <a:highlight>
                  <a:srgbClr val="FFFF00"/>
                </a:highlight>
                <a:latin typeface="微軟正黑體" pitchFamily="34" charset="-120"/>
                <a:ea typeface="微軟正黑體" pitchFamily="34" charset="-120"/>
              </a:rPr>
              <a:t>退學</a:t>
            </a:r>
            <a:endParaRPr lang="en-US" altLang="zh-TW" sz="3200" b="1" kern="0" noProof="0" dirty="0">
              <a:highlight>
                <a:srgbClr val="FFFF00"/>
              </a:highlight>
              <a:latin typeface="微軟正黑體" pitchFamily="34" charset="-120"/>
              <a:ea typeface="微軟正黑體" pitchFamily="34" charset="-120"/>
            </a:endParaRPr>
          </a:p>
          <a:p>
            <a:pPr marL="342900" lvl="0" indent="-342900" eaLnBrk="0" hangingPunct="0">
              <a:spcBef>
                <a:spcPct val="20000"/>
              </a:spcBef>
              <a:buClr>
                <a:schemeClr val="bg2"/>
              </a:buClr>
              <a:buSzPct val="75000"/>
              <a:defRPr/>
            </a:pPr>
            <a:r>
              <a:rPr kumimoji="1" lang="en-US" altLang="zh-TW" sz="3200" i="0" u="none" kern="0" cap="none" spc="0" normalizeH="0" baseline="0" dirty="0">
                <a:ln>
                  <a:noFill/>
                </a:ln>
                <a:solidFill>
                  <a:srgbClr val="FF0000"/>
                </a:solidFill>
                <a:effectLst/>
                <a:uLnTx/>
                <a:uFillTx/>
                <a:latin typeface="微軟正黑體" pitchFamily="34" charset="-120"/>
                <a:ea typeface="微軟正黑體" pitchFamily="34" charset="-120"/>
                <a:cs typeface="+mn-cs"/>
              </a:rPr>
              <a:t>	</a:t>
            </a:r>
            <a:r>
              <a:rPr kumimoji="1" lang="en-US" altLang="zh-TW" sz="3200" b="1" i="0" u="none" kern="0" cap="none" spc="0" normalizeH="0" baseline="0" dirty="0">
                <a:ln>
                  <a:noFill/>
                </a:ln>
                <a:solidFill>
                  <a:srgbClr val="FF0000"/>
                </a:solidFill>
                <a:effectLst/>
                <a:uLnTx/>
                <a:uFillTx/>
                <a:latin typeface="微軟正黑體" pitchFamily="34" charset="-120"/>
                <a:ea typeface="微軟正黑體" pitchFamily="34" charset="-120"/>
                <a:cs typeface="+mn-cs"/>
              </a:rPr>
              <a:t>A</a:t>
            </a:r>
            <a:r>
              <a:rPr lang="zh-TW" altLang="en-US" sz="3200" b="1" kern="0" dirty="0">
                <a:solidFill>
                  <a:srgbClr val="FF0000"/>
                </a:solidFill>
                <a:latin typeface="微軟正黑體" pitchFamily="34" charset="-120"/>
                <a:ea typeface="微軟正黑體" pitchFamily="34" charset="-120"/>
              </a:rPr>
              <a:t>生：大一上</a:t>
            </a:r>
            <a:r>
              <a:rPr kumimoji="1" lang="zh-TW" altLang="en-US" sz="3200" b="1" i="0" u="none" kern="0" cap="none" spc="0" normalizeH="0" baseline="0" dirty="0">
                <a:ln>
                  <a:noFill/>
                </a:ln>
                <a:solidFill>
                  <a:srgbClr val="FF0000"/>
                </a:solidFill>
                <a:effectLst/>
                <a:uLnTx/>
                <a:uFillTx/>
                <a:latin typeface="微軟正黑體" pitchFamily="34" charset="-120"/>
                <a:ea typeface="微軟正黑體" pitchFamily="34" charset="-120"/>
                <a:cs typeface="+mn-cs"/>
              </a:rPr>
              <a:t>二一、</a:t>
            </a:r>
            <a:r>
              <a:rPr lang="zh-TW" altLang="en-US" sz="3200" b="1" kern="0" dirty="0">
                <a:solidFill>
                  <a:srgbClr val="FF0000"/>
                </a:solidFill>
                <a:latin typeface="微軟正黑體" pitchFamily="34" charset="-120"/>
                <a:ea typeface="微軟正黑體" pitchFamily="34" charset="-120"/>
              </a:rPr>
              <a:t>後</a:t>
            </a:r>
            <a:r>
              <a:rPr lang="en-US" altLang="zh-TW" sz="3200" b="1" kern="0" dirty="0">
                <a:solidFill>
                  <a:srgbClr val="FF0000"/>
                </a:solidFill>
                <a:latin typeface="微軟正黑體" pitchFamily="34" charset="-120"/>
                <a:ea typeface="微軟正黑體" pitchFamily="34" charset="-120"/>
              </a:rPr>
              <a:t>6</a:t>
            </a:r>
            <a:r>
              <a:rPr lang="zh-TW" altLang="en-US" sz="3200" b="1" kern="0" dirty="0">
                <a:solidFill>
                  <a:srgbClr val="FF0000"/>
                </a:solidFill>
                <a:latin typeface="微軟正黑體" pitchFamily="34" charset="-120"/>
                <a:ea typeface="微軟正黑體" pitchFamily="34" charset="-120"/>
              </a:rPr>
              <a:t>學期歐趴、</a:t>
            </a:r>
            <a:endParaRPr lang="en-US" altLang="zh-TW" sz="3200" b="1" kern="0" dirty="0">
              <a:solidFill>
                <a:srgbClr val="FF0000"/>
              </a:solidFill>
              <a:latin typeface="微軟正黑體" pitchFamily="34" charset="-120"/>
              <a:ea typeface="微軟正黑體" pitchFamily="34" charset="-120"/>
            </a:endParaRPr>
          </a:p>
          <a:p>
            <a:pPr marL="342900" lvl="0" indent="-342900" eaLnBrk="0" hangingPunct="0">
              <a:spcBef>
                <a:spcPct val="20000"/>
              </a:spcBef>
              <a:buClr>
                <a:schemeClr val="bg2"/>
              </a:buClr>
              <a:buSzPct val="75000"/>
              <a:defRPr/>
            </a:pPr>
            <a:r>
              <a:rPr lang="zh-TW" altLang="en-US" sz="3200" b="1" kern="0" dirty="0">
                <a:solidFill>
                  <a:srgbClr val="FF0000"/>
                </a:solidFill>
                <a:latin typeface="微軟正黑體" pitchFamily="34" charset="-120"/>
                <a:ea typeface="微軟正黑體" pitchFamily="34" charset="-120"/>
              </a:rPr>
              <a:t>              大四下二一</a:t>
            </a:r>
            <a:r>
              <a:rPr kumimoji="1" lang="zh-TW" altLang="en-US" sz="3200" b="1" i="0" u="none" kern="0" cap="none" spc="0" normalizeH="0" baseline="0" dirty="0">
                <a:ln>
                  <a:noFill/>
                </a:ln>
                <a:solidFill>
                  <a:srgbClr val="FF0000"/>
                </a:solidFill>
                <a:effectLst/>
                <a:uLnTx/>
                <a:uFillTx/>
                <a:latin typeface="微軟正黑體" pitchFamily="34" charset="-120"/>
                <a:ea typeface="微軟正黑體" pitchFamily="34" charset="-120"/>
                <a:cs typeface="+mn-cs"/>
              </a:rPr>
              <a:t>：</a:t>
            </a:r>
            <a:r>
              <a:rPr lang="zh-TW" altLang="en-US" sz="3600" b="1" kern="0" dirty="0">
                <a:solidFill>
                  <a:srgbClr val="FF0000"/>
                </a:solidFill>
                <a:latin typeface="微軟正黑體" pitchFamily="34" charset="-120"/>
                <a:ea typeface="微軟正黑體" pitchFamily="34" charset="-120"/>
              </a:rPr>
              <a:t>退學！</a:t>
            </a:r>
            <a:endParaRPr kumimoji="1" lang="en-US" altLang="zh-TW" sz="4400" b="1" i="0" u="none" kern="0" cap="none" spc="0" normalizeH="0" dirty="0">
              <a:ln>
                <a:noFill/>
              </a:ln>
              <a:solidFill>
                <a:srgbClr val="FF0000"/>
              </a:solidFill>
              <a:effectLst/>
              <a:uLnTx/>
              <a:uFillTx/>
              <a:latin typeface="微軟正黑體" pitchFamily="34" charset="-120"/>
              <a:ea typeface="微軟正黑體" pitchFamily="34" charset="-120"/>
            </a:endParaRPr>
          </a:p>
          <a:p>
            <a:pPr marL="342900" indent="-342900" eaLnBrk="0" hangingPunct="0">
              <a:spcBef>
                <a:spcPct val="20000"/>
              </a:spcBef>
              <a:buClr>
                <a:schemeClr val="bg2"/>
              </a:buClr>
              <a:buSzPct val="75000"/>
            </a:pPr>
            <a:r>
              <a:rPr lang="en-US" altLang="zh-TW" sz="3200" kern="0" dirty="0">
                <a:latin typeface="微軟正黑體" pitchFamily="34" charset="-120"/>
                <a:ea typeface="微軟正黑體" pitchFamily="34" charset="-120"/>
              </a:rPr>
              <a:t>	</a:t>
            </a:r>
            <a:r>
              <a:rPr lang="en-US" altLang="zh-TW" sz="3200" b="1" kern="0" dirty="0">
                <a:solidFill>
                  <a:srgbClr val="0000FF"/>
                </a:solidFill>
                <a:latin typeface="微軟正黑體" pitchFamily="34" charset="-120"/>
                <a:ea typeface="微軟正黑體" pitchFamily="34" charset="-120"/>
              </a:rPr>
              <a:t>B</a:t>
            </a:r>
            <a:r>
              <a:rPr lang="zh-TW" altLang="en-US" sz="3200" b="1" kern="0" dirty="0">
                <a:solidFill>
                  <a:srgbClr val="0000FF"/>
                </a:solidFill>
                <a:latin typeface="微軟正黑體" pitchFamily="34" charset="-120"/>
                <a:ea typeface="微軟正黑體" pitchFamily="34" charset="-120"/>
              </a:rPr>
              <a:t>生：全學期全部零分：</a:t>
            </a:r>
            <a:r>
              <a:rPr lang="en-US" altLang="zh-TW" sz="3200" b="1" kern="0" dirty="0">
                <a:solidFill>
                  <a:srgbClr val="0000FF"/>
                </a:solidFill>
                <a:latin typeface="微軟正黑體" pitchFamily="34" charset="-120"/>
                <a:ea typeface="微軟正黑體" pitchFamily="34" charset="-120"/>
              </a:rPr>
              <a:t>safe!</a:t>
            </a:r>
          </a:p>
          <a:p>
            <a:pPr marL="342900" indent="-342900" eaLnBrk="0" hangingPunct="0">
              <a:spcBef>
                <a:spcPct val="20000"/>
              </a:spcBef>
              <a:buClr>
                <a:schemeClr val="bg2"/>
              </a:buClr>
              <a:buSzPct val="75000"/>
            </a:pPr>
            <a:r>
              <a:rPr lang="en-US" altLang="zh-TW" sz="3200" b="1" kern="0" dirty="0">
                <a:latin typeface="微軟正黑體" pitchFamily="34" charset="-120"/>
                <a:ea typeface="微軟正黑體" pitchFamily="34" charset="-120"/>
              </a:rPr>
              <a:t>	C</a:t>
            </a:r>
            <a:r>
              <a:rPr lang="zh-TW" altLang="en-US" sz="3200" b="1" kern="0" dirty="0">
                <a:latin typeface="微軟正黑體" pitchFamily="34" charset="-120"/>
                <a:ea typeface="微軟正黑體" pitchFamily="34" charset="-120"/>
              </a:rPr>
              <a:t>生：</a:t>
            </a:r>
            <a:r>
              <a:rPr lang="en-US" altLang="zh-TW" sz="3200" b="1" kern="0" dirty="0">
                <a:latin typeface="微軟正黑體" pitchFamily="34" charset="-120"/>
                <a:ea typeface="微軟正黑體" pitchFamily="34" charset="-120"/>
              </a:rPr>
              <a:t>8</a:t>
            </a:r>
            <a:r>
              <a:rPr lang="zh-TW" altLang="en-US" sz="3200" b="1" kern="0" dirty="0">
                <a:latin typeface="微軟正黑體" pitchFamily="34" charset="-120"/>
                <a:ea typeface="微軟正黑體" pitchFamily="34" charset="-120"/>
              </a:rPr>
              <a:t>學期連續三一：</a:t>
            </a:r>
            <a:r>
              <a:rPr lang="en-US" altLang="zh-TW" sz="3200" b="1" kern="0" dirty="0">
                <a:latin typeface="微軟正黑體" pitchFamily="34" charset="-120"/>
                <a:ea typeface="微軟正黑體" pitchFamily="34" charset="-120"/>
              </a:rPr>
              <a:t>safe!</a:t>
            </a:r>
          </a:p>
          <a:p>
            <a:pPr marL="342900" indent="-342900" eaLnBrk="0" hangingPunct="0">
              <a:spcBef>
                <a:spcPct val="20000"/>
              </a:spcBef>
              <a:buClr>
                <a:schemeClr val="bg2"/>
              </a:buClr>
              <a:buSzPct val="75000"/>
            </a:pPr>
            <a:r>
              <a:rPr lang="en-US" altLang="zh-TW" sz="3200" kern="0" dirty="0">
                <a:latin typeface="微軟正黑體" pitchFamily="34" charset="-120"/>
                <a:ea typeface="微軟正黑體" pitchFamily="34" charset="-120"/>
              </a:rPr>
              <a:t>	</a:t>
            </a:r>
            <a:r>
              <a:rPr lang="en-US" altLang="zh-TW" sz="3200" b="1" kern="0" dirty="0">
                <a:latin typeface="微軟正黑體" pitchFamily="34" charset="-120"/>
                <a:ea typeface="微軟正黑體" pitchFamily="34" charset="-120"/>
              </a:rPr>
              <a:t>E</a:t>
            </a:r>
            <a:r>
              <a:rPr lang="zh-TW" altLang="en-US" sz="3200" b="1" kern="0" dirty="0">
                <a:latin typeface="微軟正黑體" pitchFamily="34" charset="-120"/>
                <a:ea typeface="微軟正黑體" pitchFamily="34" charset="-120"/>
              </a:rPr>
              <a:t>生特殊生：連續八學期二一：</a:t>
            </a:r>
            <a:r>
              <a:rPr lang="en-US" altLang="zh-TW" sz="3200" b="1" kern="0" dirty="0">
                <a:latin typeface="微軟正黑體" pitchFamily="34" charset="-120"/>
                <a:ea typeface="微軟正黑體" pitchFamily="34" charset="-120"/>
              </a:rPr>
              <a:t>safe!</a:t>
            </a:r>
            <a:endParaRPr lang="zh-TW" altLang="zh-TW" sz="3200" b="1" kern="0" dirty="0">
              <a:latin typeface="微軟正黑體" pitchFamily="34" charset="-120"/>
              <a:ea typeface="微軟正黑體" pitchFamily="34" charset="-120"/>
            </a:endParaRPr>
          </a:p>
          <a:p>
            <a:pPr marL="342900" indent="-342900" eaLnBrk="0" hangingPunct="0">
              <a:spcBef>
                <a:spcPct val="20000"/>
              </a:spcBef>
              <a:buClr>
                <a:schemeClr val="bg2"/>
              </a:buClr>
              <a:buSzPct val="75000"/>
            </a:pPr>
            <a:r>
              <a:rPr lang="en-US" altLang="zh-TW" sz="3200" kern="0" dirty="0">
                <a:latin typeface="微軟正黑體" pitchFamily="34" charset="-120"/>
                <a:ea typeface="微軟正黑體" pitchFamily="34" charset="-120"/>
              </a:rPr>
              <a:t>	</a:t>
            </a:r>
            <a:r>
              <a:rPr lang="en-US" altLang="zh-TW" sz="3200" b="1" kern="0" dirty="0">
                <a:latin typeface="微軟正黑體" pitchFamily="34" charset="-120"/>
                <a:ea typeface="微軟正黑體" pitchFamily="34" charset="-120"/>
              </a:rPr>
              <a:t>F</a:t>
            </a:r>
            <a:r>
              <a:rPr lang="zh-TW" altLang="en-US" sz="3200" b="1" kern="0" dirty="0">
                <a:latin typeface="微軟正黑體" pitchFamily="34" charset="-120"/>
                <a:ea typeface="微軟正黑體" pitchFamily="34" charset="-120"/>
              </a:rPr>
              <a:t>生身障生：連續八學期全零分：</a:t>
            </a:r>
            <a:r>
              <a:rPr lang="en-US" altLang="zh-TW" sz="3200" b="1" kern="0" dirty="0">
                <a:latin typeface="微軟正黑體" pitchFamily="34" charset="-120"/>
                <a:ea typeface="微軟正黑體" pitchFamily="34" charset="-120"/>
              </a:rPr>
              <a:t>safe!</a:t>
            </a:r>
            <a:endParaRPr lang="zh-TW" altLang="zh-TW" sz="3200" b="1" kern="0" dirty="0">
              <a:latin typeface="微軟正黑體" pitchFamily="34" charset="-120"/>
              <a:ea typeface="微軟正黑體" pitchFamily="34" charset="-120"/>
            </a:endParaRPr>
          </a:p>
          <a:p>
            <a:pPr marL="342900" marR="0" lvl="0" indent="-342900" algn="l" defTabSz="914400" rtl="0" eaLnBrk="0" fontAlgn="base" latinLnBrk="0" hangingPunct="0">
              <a:lnSpc>
                <a:spcPct val="100000"/>
              </a:lnSpc>
              <a:spcBef>
                <a:spcPct val="20000"/>
              </a:spcBef>
              <a:spcAft>
                <a:spcPct val="0"/>
              </a:spcAft>
              <a:buClr>
                <a:schemeClr val="bg2"/>
              </a:buClr>
              <a:buSzPct val="75000"/>
              <a:buFont typeface="Wingdings" pitchFamily="2" charset="2"/>
              <a:buNone/>
              <a:tabLst/>
              <a:defRPr/>
            </a:pPr>
            <a:endParaRPr kumimoji="1" lang="zh-TW" altLang="zh-TW" sz="3200" b="0" i="0" u="none" kern="0" cap="none" spc="0" normalizeH="0" baseline="0" noProof="0" dirty="0">
              <a:ln>
                <a:noFill/>
              </a:ln>
              <a:solidFill>
                <a:srgbClr val="FF0000"/>
              </a:solidFill>
              <a:effectLst/>
              <a:uLnTx/>
              <a:uFillTx/>
              <a:latin typeface="微軟正黑體" pitchFamily="34" charset="-120"/>
              <a:ea typeface="微軟正黑體" pitchFamily="34" charset="-120"/>
            </a:endParaRPr>
          </a:p>
          <a:p>
            <a:pPr marL="342900" marR="0" lvl="0" indent="-342900" algn="l" defTabSz="914400" rtl="0" eaLnBrk="0" fontAlgn="base" latinLnBrk="0" hangingPunct="0">
              <a:lnSpc>
                <a:spcPct val="100000"/>
              </a:lnSpc>
              <a:spcBef>
                <a:spcPct val="20000"/>
              </a:spcBef>
              <a:spcAft>
                <a:spcPct val="0"/>
              </a:spcAft>
              <a:buClr>
                <a:schemeClr val="bg2"/>
              </a:buClr>
              <a:buSzPct val="75000"/>
              <a:buFont typeface="Wingdings" pitchFamily="2" charset="2"/>
              <a:buNone/>
              <a:tabLst/>
              <a:defRPr/>
            </a:pPr>
            <a:endParaRPr kumimoji="1" lang="zh-TW" altLang="en-US" sz="3600" b="0" i="0" u="none" strike="noStrike" kern="0" cap="none" spc="0" normalizeH="0" baseline="0" noProof="0" dirty="0">
              <a:ln>
                <a:noFill/>
              </a:ln>
              <a:solidFill>
                <a:schemeClr val="tx1"/>
              </a:solidFill>
              <a:effectLst/>
              <a:uLnTx/>
              <a:uFillTx/>
              <a:latin typeface="微軟正黑體" pitchFamily="34" charset="-120"/>
              <a:ea typeface="微軟正黑體" pitchFamily="34" charset="-120"/>
              <a:cs typeface="+mn-cs"/>
            </a:endParaRPr>
          </a:p>
        </p:txBody>
      </p:sp>
      <p:sp>
        <p:nvSpPr>
          <p:cNvPr id="4" name="投影片編號版面配置區 3">
            <a:extLst>
              <a:ext uri="{FF2B5EF4-FFF2-40B4-BE49-F238E27FC236}">
                <a16:creationId xmlns:a16="http://schemas.microsoft.com/office/drawing/2014/main" id="{4501A517-1EC4-A7B2-C8F9-2BFC00F08A21}"/>
              </a:ext>
            </a:extLst>
          </p:cNvPr>
          <p:cNvSpPr>
            <a:spLocks noGrp="1"/>
          </p:cNvSpPr>
          <p:nvPr>
            <p:ph type="sldNum" sz="quarter" idx="12"/>
          </p:nvPr>
        </p:nvSpPr>
        <p:spPr/>
        <p:txBody>
          <a:bodyPr/>
          <a:lstStyle/>
          <a:p>
            <a:pPr>
              <a:defRPr/>
            </a:pPr>
            <a:fld id="{3C9B98D1-04B5-4CE7-AA4F-CF6585FED172}" type="slidenum">
              <a:rPr lang="en-US" altLang="zh-TW" smtClean="0"/>
              <a:pPr>
                <a:defRPr/>
              </a:pPr>
              <a:t>9</a:t>
            </a:fld>
            <a:endParaRPr lang="en-US" altLang="zh-TW" dirty="0"/>
          </a:p>
        </p:txBody>
      </p:sp>
      <p:sp>
        <p:nvSpPr>
          <p:cNvPr id="6" name="標題 1">
            <a:extLst>
              <a:ext uri="{FF2B5EF4-FFF2-40B4-BE49-F238E27FC236}">
                <a16:creationId xmlns:a16="http://schemas.microsoft.com/office/drawing/2014/main" id="{D49D20C0-556E-63DC-4675-BCA3F5D4648C}"/>
              </a:ext>
            </a:extLst>
          </p:cNvPr>
          <p:cNvSpPr>
            <a:spLocks noGrp="1"/>
          </p:cNvSpPr>
          <p:nvPr>
            <p:ph type="title"/>
          </p:nvPr>
        </p:nvSpPr>
        <p:spPr>
          <a:xfrm>
            <a:off x="457200" y="277813"/>
            <a:ext cx="8229600" cy="1139825"/>
          </a:xfrm>
        </p:spPr>
        <p:txBody>
          <a:bodyPr/>
          <a:lstStyle/>
          <a:p>
            <a:r>
              <a:rPr lang="zh-TW" altLang="en-US" b="1" dirty="0">
                <a:solidFill>
                  <a:schemeClr val="tx1"/>
                </a:solidFill>
                <a:latin typeface="微軟正黑體" pitchFamily="34" charset="-120"/>
                <a:ea typeface="微軟正黑體" pitchFamily="34" charset="-120"/>
              </a:rPr>
              <a:t>合憲要件：成績未符</a:t>
            </a:r>
            <a:r>
              <a:rPr lang="zh-TW" altLang="en-US" b="1" dirty="0">
                <a:solidFill>
                  <a:srgbClr val="0000FF"/>
                </a:solidFill>
                <a:latin typeface="微軟正黑體" pitchFamily="34" charset="-120"/>
                <a:ea typeface="微軟正黑體" pitchFamily="34" charset="-120"/>
              </a:rPr>
              <a:t>一定標準</a:t>
            </a:r>
          </a:p>
        </p:txBody>
      </p:sp>
    </p:spTree>
    <p:extLst>
      <p:ext uri="{BB962C8B-B14F-4D97-AF65-F5344CB8AC3E}">
        <p14:creationId xmlns:p14="http://schemas.microsoft.com/office/powerpoint/2010/main" val="97794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 calcmode="lin" valueType="num">
                                      <p:cBhvr additive="base">
                                        <p:cTn id="16"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 calcmode="lin" valueType="num">
                                      <p:cBhvr additive="base">
                                        <p:cTn id="22"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 calcmode="lin" valueType="num">
                                      <p:cBhvr additive="base">
                                        <p:cTn id="28"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7">
                                            <p:txEl>
                                              <p:pRg st="5" end="5"/>
                                            </p:txEl>
                                          </p:spTgt>
                                        </p:tgtEl>
                                        <p:attrNameLst>
                                          <p:attrName>style.visibility</p:attrName>
                                        </p:attrNameLst>
                                      </p:cBhvr>
                                      <p:to>
                                        <p:strVal val="visible"/>
                                      </p:to>
                                    </p:set>
                                    <p:anim calcmode="lin" valueType="num">
                                      <p:cBhvr additive="base">
                                        <p:cTn id="34"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7">
                                            <p:txEl>
                                              <p:pRg st="6" end="6"/>
                                            </p:txEl>
                                          </p:spTgt>
                                        </p:tgtEl>
                                        <p:attrNameLst>
                                          <p:attrName>style.visibility</p:attrName>
                                        </p:attrNameLst>
                                      </p:cBhvr>
                                      <p:to>
                                        <p:strVal val="visible"/>
                                      </p:to>
                                    </p:set>
                                    <p:anim calcmode="lin" valueType="num">
                                      <p:cBhvr additive="base">
                                        <p:cTn id="40"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合憲要件：成績未符</a:t>
            </a:r>
            <a:r>
              <a:rPr lang="zh-TW" altLang="en-US" b="1" dirty="0">
                <a:solidFill>
                  <a:srgbClr val="0000FF"/>
                </a:solidFill>
                <a:latin typeface="微軟正黑體" pitchFamily="34" charset="-120"/>
                <a:ea typeface="微軟正黑體" pitchFamily="34" charset="-120"/>
              </a:rPr>
              <a:t>一定標準</a:t>
            </a:r>
          </a:p>
        </p:txBody>
      </p:sp>
      <p:sp>
        <p:nvSpPr>
          <p:cNvPr id="3" name="內容版面配置區 2"/>
          <p:cNvSpPr>
            <a:spLocks noGrp="1"/>
          </p:cNvSpPr>
          <p:nvPr>
            <p:ph idx="1"/>
          </p:nvPr>
        </p:nvSpPr>
        <p:spPr>
          <a:xfrm>
            <a:off x="457200" y="1752600"/>
            <a:ext cx="8229600" cy="4378325"/>
          </a:xfrm>
        </p:spPr>
        <p:txBody>
          <a:bodyPr/>
          <a:lstStyle/>
          <a:p>
            <a:pPr>
              <a:buNone/>
            </a:pPr>
            <a:r>
              <a:rPr lang="zh-TW" altLang="zh-TW" sz="3200" dirty="0">
                <a:solidFill>
                  <a:srgbClr val="0000FF"/>
                </a:solidFill>
                <a:latin typeface="微軟正黑體" pitchFamily="34" charset="-120"/>
                <a:ea typeface="微軟正黑體" pitchFamily="34" charset="-120"/>
              </a:rPr>
              <a:t>品行退學：</a:t>
            </a:r>
            <a:r>
              <a:rPr lang="zh-TW" altLang="en-US" sz="3200" dirty="0">
                <a:solidFill>
                  <a:srgbClr val="0000FF"/>
                </a:solidFill>
                <a:latin typeface="微軟正黑體" pitchFamily="34" charset="-120"/>
                <a:ea typeface="微軟正黑體" pitchFamily="34" charset="-120"/>
              </a:rPr>
              <a:t>所有學生</a:t>
            </a:r>
            <a:r>
              <a:rPr lang="zh-TW" altLang="zh-TW" sz="3200" dirty="0">
                <a:solidFill>
                  <a:srgbClr val="0000FF"/>
                </a:solidFill>
                <a:latin typeface="微軟正黑體" pitchFamily="34" charset="-120"/>
                <a:ea typeface="微軟正黑體" pitchFamily="34" charset="-120"/>
              </a:rPr>
              <a:t>標準一致</a:t>
            </a:r>
            <a:r>
              <a:rPr lang="zh-TW" altLang="en-US" sz="3200" dirty="0">
                <a:solidFill>
                  <a:srgbClr val="0000FF"/>
                </a:solidFill>
                <a:latin typeface="微軟正黑體" pitchFamily="34" charset="-120"/>
                <a:ea typeface="微軟正黑體" pitchFamily="34" charset="-120"/>
              </a:rPr>
              <a:t>，公平公正</a:t>
            </a:r>
            <a:endParaRPr lang="zh-TW" altLang="zh-TW" sz="3200" dirty="0">
              <a:solidFill>
                <a:srgbClr val="0000FF"/>
              </a:solidFill>
              <a:latin typeface="微軟正黑體" pitchFamily="34" charset="-120"/>
              <a:ea typeface="微軟正黑體" pitchFamily="34" charset="-120"/>
            </a:endParaRPr>
          </a:p>
          <a:p>
            <a:pPr>
              <a:buNone/>
            </a:pPr>
            <a:r>
              <a:rPr lang="zh-TW" altLang="zh-TW" sz="3200" dirty="0">
                <a:solidFill>
                  <a:srgbClr val="FF0000"/>
                </a:solidFill>
                <a:latin typeface="微軟正黑體" pitchFamily="34" charset="-120"/>
                <a:ea typeface="微軟正黑體" pitchFamily="34" charset="-120"/>
              </a:rPr>
              <a:t>學業退學：</a:t>
            </a:r>
            <a:r>
              <a:rPr lang="zh-TW" altLang="en-US" sz="3200" dirty="0">
                <a:solidFill>
                  <a:srgbClr val="FF0000"/>
                </a:solidFill>
                <a:latin typeface="微軟正黑體" pitchFamily="34" charset="-120"/>
                <a:ea typeface="微軟正黑體" pitchFamily="34" charset="-120"/>
              </a:rPr>
              <a:t>不同學生</a:t>
            </a:r>
            <a:r>
              <a:rPr lang="zh-TW" altLang="zh-TW" sz="3200" dirty="0">
                <a:solidFill>
                  <a:srgbClr val="FF0000"/>
                </a:solidFill>
                <a:latin typeface="微軟正黑體" pitchFamily="34" charset="-120"/>
                <a:ea typeface="微軟正黑體" pitchFamily="34" charset="-120"/>
              </a:rPr>
              <a:t>三套標準</a:t>
            </a:r>
            <a:r>
              <a:rPr lang="zh-TW" altLang="en-US" sz="3200" dirty="0">
                <a:solidFill>
                  <a:srgbClr val="FF0000"/>
                </a:solidFill>
                <a:latin typeface="微軟正黑體" pitchFamily="34" charset="-120"/>
                <a:ea typeface="微軟正黑體" pitchFamily="34" charset="-120"/>
              </a:rPr>
              <a:t>，不公不正</a:t>
            </a:r>
            <a:endParaRPr lang="zh-TW" altLang="zh-TW" sz="3200" dirty="0">
              <a:solidFill>
                <a:srgbClr val="FF0000"/>
              </a:solidFill>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	</a:t>
            </a:r>
            <a:r>
              <a:rPr lang="zh-TW" altLang="zh-TW" b="1" dirty="0">
                <a:latin typeface="微軟正黑體" pitchFamily="34" charset="-120"/>
                <a:ea typeface="微軟正黑體" pitchFamily="34" charset="-120"/>
              </a:rPr>
              <a:t>一般生</a:t>
            </a:r>
            <a:r>
              <a:rPr lang="zh-TW"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累計雙</a:t>
            </a:r>
            <a:r>
              <a:rPr lang="zh-TW" altLang="zh-TW" dirty="0">
                <a:latin typeface="微軟正黑體" pitchFamily="34" charset="-120"/>
                <a:ea typeface="微軟正黑體" pitchFamily="34" charset="-120"/>
              </a:rPr>
              <a:t>二一</a:t>
            </a:r>
          </a:p>
          <a:p>
            <a:pPr>
              <a:buNone/>
            </a:pPr>
            <a:r>
              <a:rPr lang="en-US" altLang="zh-TW" dirty="0">
                <a:latin typeface="微軟正黑體" pitchFamily="34" charset="-120"/>
                <a:ea typeface="微軟正黑體" pitchFamily="34" charset="-120"/>
              </a:rPr>
              <a:t>	</a:t>
            </a:r>
            <a:r>
              <a:rPr lang="zh-TW" altLang="zh-TW" b="1" dirty="0">
                <a:latin typeface="微軟正黑體" pitchFamily="34" charset="-120"/>
                <a:ea typeface="微軟正黑體" pitchFamily="34" charset="-120"/>
              </a:rPr>
              <a:t>特殊生</a:t>
            </a:r>
            <a:r>
              <a:rPr lang="zh-TW"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累計雙三二</a:t>
            </a:r>
            <a:endParaRPr lang="zh-TW"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b="1" dirty="0">
                <a:latin typeface="微軟正黑體" pitchFamily="34" charset="-120"/>
                <a:ea typeface="微軟正黑體" pitchFamily="34" charset="-120"/>
              </a:rPr>
              <a:t>身障生</a:t>
            </a:r>
            <a:r>
              <a:rPr lang="zh-TW"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無</a:t>
            </a:r>
            <a:r>
              <a:rPr lang="zh-TW" altLang="zh-TW" dirty="0">
                <a:latin typeface="微軟正黑體" pitchFamily="34" charset="-120"/>
                <a:ea typeface="微軟正黑體" pitchFamily="34" charset="-120"/>
              </a:rPr>
              <a:t>學業退學</a:t>
            </a:r>
            <a:endParaRPr lang="en-US" altLang="zh-TW" dirty="0">
              <a:latin typeface="微軟正黑體" pitchFamily="34" charset="-120"/>
              <a:ea typeface="微軟正黑體" pitchFamily="34" charset="-120"/>
            </a:endParaRPr>
          </a:p>
          <a:p>
            <a:pPr>
              <a:buNone/>
            </a:pPr>
            <a:r>
              <a:rPr lang="en-US" altLang="zh-TW" b="1" dirty="0">
                <a:latin typeface="微軟正黑體" pitchFamily="34" charset="-120"/>
                <a:ea typeface="微軟正黑體" pitchFamily="34" charset="-120"/>
              </a:rPr>
              <a:t>	</a:t>
            </a:r>
            <a:r>
              <a:rPr lang="zh-TW" altLang="en-US" sz="3000" b="1" dirty="0">
                <a:highlight>
                  <a:srgbClr val="FFFF00"/>
                </a:highlight>
                <a:latin typeface="微軟正黑體" pitchFamily="34" charset="-120"/>
                <a:ea typeface="微軟正黑體" pitchFamily="34" charset="-120"/>
              </a:rPr>
              <a:t>身障生、</a:t>
            </a:r>
            <a:r>
              <a:rPr lang="zh-TW" altLang="zh-TW" sz="3000" b="1" dirty="0">
                <a:highlight>
                  <a:srgbClr val="FFFF00"/>
                </a:highlight>
                <a:latin typeface="微軟正黑體" pitchFamily="34" charset="-120"/>
                <a:ea typeface="微軟正黑體" pitchFamily="34" charset="-120"/>
              </a:rPr>
              <a:t>特殊生</a:t>
            </a:r>
            <a:r>
              <a:rPr lang="zh-TW" altLang="en-US" sz="3000" b="1" dirty="0">
                <a:highlight>
                  <a:srgbClr val="FFFF00"/>
                </a:highlight>
                <a:latin typeface="微軟正黑體" pitchFamily="34" charset="-120"/>
                <a:ea typeface="微軟正黑體" pitchFamily="34" charset="-120"/>
              </a:rPr>
              <a:t>、</a:t>
            </a:r>
            <a:r>
              <a:rPr lang="zh-TW" altLang="zh-TW" sz="3000" b="1" dirty="0">
                <a:highlight>
                  <a:srgbClr val="FFFF00"/>
                </a:highlight>
                <a:latin typeface="微軟正黑體" pitchFamily="34" charset="-120"/>
                <a:ea typeface="微軟正黑體" pitchFamily="34" charset="-120"/>
              </a:rPr>
              <a:t>一般生</a:t>
            </a:r>
            <a:r>
              <a:rPr lang="zh-TW" altLang="en-US" sz="3000" b="1" dirty="0">
                <a:highlight>
                  <a:srgbClr val="FFFF00"/>
                </a:highlight>
                <a:latin typeface="微軟正黑體" pitchFamily="34" charset="-120"/>
                <a:ea typeface="微軟正黑體" pitchFamily="34" charset="-120"/>
              </a:rPr>
              <a:t>：</a:t>
            </a:r>
            <a:r>
              <a:rPr lang="zh-TW" altLang="en-US" sz="3000" b="1" dirty="0">
                <a:solidFill>
                  <a:srgbClr val="0000FF"/>
                </a:solidFill>
                <a:highlight>
                  <a:srgbClr val="FFFF00"/>
                </a:highlight>
                <a:latin typeface="微軟正黑體" pitchFamily="34" charset="-120"/>
                <a:ea typeface="微軟正黑體" pitchFamily="34" charset="-120"/>
              </a:rPr>
              <a:t>同一張學位證書！</a:t>
            </a:r>
            <a:endParaRPr lang="zh-TW" altLang="zh-TW" sz="3000" dirty="0">
              <a:solidFill>
                <a:srgbClr val="0000FF"/>
              </a:solidFill>
              <a:highlight>
                <a:srgbClr val="FFFF00"/>
              </a:highlight>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513D2025-4BD8-FAB9-5238-02014251776A}"/>
              </a:ext>
            </a:extLst>
          </p:cNvPr>
          <p:cNvSpPr>
            <a:spLocks noGrp="1"/>
          </p:cNvSpPr>
          <p:nvPr>
            <p:ph type="sldNum" sz="quarter" idx="12"/>
          </p:nvPr>
        </p:nvSpPr>
        <p:spPr/>
        <p:txBody>
          <a:bodyPr/>
          <a:lstStyle/>
          <a:p>
            <a:pPr>
              <a:defRPr/>
            </a:pPr>
            <a:fld id="{3C9B98D1-04B5-4CE7-AA4F-CF6585FED172}" type="slidenum">
              <a:rPr lang="en-US" altLang="zh-TW" smtClean="0"/>
              <a:pPr>
                <a:defRPr/>
              </a:pPr>
              <a:t>10</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合憲要件：</a:t>
            </a:r>
            <a:r>
              <a:rPr lang="zh-TW" altLang="en-US" b="1" dirty="0">
                <a:solidFill>
                  <a:srgbClr val="0000FF"/>
                </a:solidFill>
                <a:latin typeface="微軟正黑體" pitchFamily="34" charset="-120"/>
                <a:ea typeface="微軟正黑體" pitchFamily="34" charset="-120"/>
              </a:rPr>
              <a:t>合理及必要</a:t>
            </a:r>
            <a:endParaRPr lang="zh-TW" altLang="en-US" dirty="0">
              <a:solidFill>
                <a:srgbClr val="0000FF"/>
              </a:solidFill>
              <a:latin typeface="微軟正黑體" pitchFamily="34" charset="-120"/>
              <a:ea typeface="微軟正黑體" pitchFamily="34" charset="-120"/>
            </a:endParaRPr>
          </a:p>
        </p:txBody>
      </p:sp>
      <p:sp>
        <p:nvSpPr>
          <p:cNvPr id="3" name="內容版面配置區 2"/>
          <p:cNvSpPr>
            <a:spLocks noGrp="1"/>
          </p:cNvSpPr>
          <p:nvPr>
            <p:ph idx="1"/>
          </p:nvPr>
        </p:nvSpPr>
        <p:spPr>
          <a:xfrm>
            <a:off x="457200" y="1752600"/>
            <a:ext cx="8229600" cy="3124200"/>
          </a:xfrm>
        </p:spPr>
        <p:txBody>
          <a:bodyPr/>
          <a:lstStyle/>
          <a:p>
            <a:pPr>
              <a:buNone/>
            </a:pPr>
            <a:r>
              <a:rPr lang="en-US" altLang="zh-TW" sz="3200" dirty="0">
                <a:latin typeface="微軟正黑體" pitchFamily="34" charset="-120"/>
                <a:ea typeface="微軟正黑體" pitchFamily="34" charset="-120"/>
              </a:rPr>
              <a:t>	</a:t>
            </a:r>
            <a:r>
              <a:rPr lang="zh-TW" altLang="zh-TW" sz="3700" b="1" dirty="0">
                <a:latin typeface="微軟正黑體" pitchFamily="34" charset="-120"/>
                <a:ea typeface="微軟正黑體" pitchFamily="34" charset="-120"/>
              </a:rPr>
              <a:t>無視於</a:t>
            </a:r>
            <a:r>
              <a:rPr lang="zh-TW" altLang="en-US" sz="3700" b="1" dirty="0">
                <a:latin typeface="微軟正黑體" pitchFamily="34" charset="-120"/>
                <a:ea typeface="微軟正黑體" pitchFamily="34" charset="-120"/>
              </a:rPr>
              <a:t>學生</a:t>
            </a:r>
            <a:r>
              <a:rPr lang="zh-TW" altLang="zh-TW" sz="3700" b="1" dirty="0">
                <a:latin typeface="微軟正黑體" pitchFamily="34" charset="-120"/>
                <a:ea typeface="微軟正黑體" pitchFamily="34" charset="-120"/>
              </a:rPr>
              <a:t>整體學</a:t>
            </a:r>
            <a:r>
              <a:rPr lang="zh-TW" altLang="en-US" sz="3700" b="1" dirty="0">
                <a:latin typeface="微軟正黑體" pitchFamily="34" charset="-120"/>
                <a:ea typeface="微軟正黑體" pitchFamily="34" charset="-120"/>
              </a:rPr>
              <a:t>業</a:t>
            </a:r>
            <a:r>
              <a:rPr lang="zh-TW" altLang="zh-TW" sz="3700" b="1" dirty="0">
                <a:latin typeface="微軟正黑體" pitchFamily="34" charset="-120"/>
                <a:ea typeface="微軟正黑體" pitchFamily="34" charset="-120"/>
              </a:rPr>
              <a:t>表現</a:t>
            </a:r>
          </a:p>
          <a:p>
            <a:pPr>
              <a:buNone/>
            </a:pPr>
            <a:r>
              <a:rPr lang="en-US" altLang="zh-TW" sz="3200" dirty="0">
                <a:latin typeface="微軟正黑體" pitchFamily="34" charset="-120"/>
                <a:ea typeface="微軟正黑體" pitchFamily="34" charset="-120"/>
              </a:rPr>
              <a:t>		</a:t>
            </a:r>
            <a:r>
              <a:rPr lang="zh-TW" altLang="zh-TW" sz="3200" dirty="0">
                <a:latin typeface="微軟正黑體" pitchFamily="34" charset="-120"/>
                <a:ea typeface="微軟正黑體" pitchFamily="34" charset="-120"/>
              </a:rPr>
              <a:t>無視於</a:t>
            </a:r>
            <a:r>
              <a:rPr lang="zh-TW" altLang="en-US" sz="3200" dirty="0">
                <a:latin typeface="微軟正黑體" pitchFamily="34" charset="-120"/>
                <a:ea typeface="微軟正黑體" pitchFamily="34" charset="-120"/>
              </a:rPr>
              <a:t>學期與整體之</a:t>
            </a:r>
            <a:r>
              <a:rPr lang="en-US" altLang="zh-TW" sz="3200" dirty="0">
                <a:highlight>
                  <a:srgbClr val="FFFF00"/>
                </a:highlight>
                <a:latin typeface="微軟正黑體" pitchFamily="34" charset="-120"/>
                <a:ea typeface="微軟正黑體" pitchFamily="34" charset="-120"/>
              </a:rPr>
              <a:t>GPA</a:t>
            </a:r>
            <a:endParaRPr lang="zh-TW" altLang="zh-TW" sz="3200" dirty="0">
              <a:highlight>
                <a:srgbClr val="FFFF00"/>
              </a:highlight>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		</a:t>
            </a:r>
            <a:r>
              <a:rPr lang="zh-TW" altLang="zh-TW" sz="3200" dirty="0">
                <a:latin typeface="微軟正黑體" pitchFamily="34" charset="-120"/>
                <a:ea typeface="微軟正黑體" pitchFamily="34" charset="-120"/>
              </a:rPr>
              <a:t>無視於</a:t>
            </a:r>
            <a:r>
              <a:rPr lang="zh-TW" altLang="en-US" sz="3200" dirty="0">
                <a:latin typeface="微軟正黑體" pitchFamily="34" charset="-120"/>
                <a:ea typeface="微軟正黑體" pitchFamily="34" charset="-120"/>
              </a:rPr>
              <a:t>整體</a:t>
            </a:r>
            <a:r>
              <a:rPr lang="zh-TW" altLang="zh-TW" sz="3200" dirty="0">
                <a:latin typeface="微軟正黑體" pitchFamily="34" charset="-120"/>
                <a:ea typeface="微軟正黑體" pitchFamily="34" charset="-120"/>
              </a:rPr>
              <a:t>總學分之</a:t>
            </a:r>
            <a:r>
              <a:rPr lang="en-US" altLang="zh-TW" sz="3200" dirty="0">
                <a:highlight>
                  <a:srgbClr val="FFFF00"/>
                </a:highlight>
                <a:latin typeface="微軟正黑體" pitchFamily="34" charset="-120"/>
                <a:ea typeface="微軟正黑體" pitchFamily="34" charset="-120"/>
              </a:rPr>
              <a:t>CPR</a:t>
            </a:r>
          </a:p>
          <a:p>
            <a:pPr>
              <a:buNone/>
            </a:pPr>
            <a:r>
              <a:rPr lang="en-US" altLang="zh-TW" sz="3200" dirty="0">
                <a:latin typeface="微軟正黑體" pitchFamily="34" charset="-120"/>
                <a:ea typeface="微軟正黑體" pitchFamily="34" charset="-120"/>
              </a:rPr>
              <a:t>				CPR: credit pass rate</a:t>
            </a:r>
          </a:p>
          <a:p>
            <a:pPr>
              <a:buNone/>
            </a:pPr>
            <a:r>
              <a:rPr lang="en-US" altLang="zh-TW" sz="3600" b="1" dirty="0">
                <a:solidFill>
                  <a:srgbClr val="0000FF"/>
                </a:solidFill>
                <a:latin typeface="微軟正黑體" pitchFamily="34" charset="-120"/>
                <a:ea typeface="微軟正黑體" pitchFamily="34" charset="-120"/>
              </a:rPr>
              <a:t>	</a:t>
            </a:r>
            <a:r>
              <a:rPr lang="zh-TW" altLang="en-US" sz="3600" b="1" dirty="0">
                <a:solidFill>
                  <a:srgbClr val="0000FF"/>
                </a:solidFill>
                <a:latin typeface="微軟正黑體" pitchFamily="34" charset="-120"/>
                <a:ea typeface="微軟正黑體" pitchFamily="34" charset="-120"/>
              </a:rPr>
              <a:t>不合理 不必要 不妥適</a:t>
            </a:r>
            <a:endParaRPr lang="en-US" altLang="zh-TW" sz="3600" dirty="0">
              <a:latin typeface="微軟正黑體" pitchFamily="34" charset="-120"/>
              <a:ea typeface="微軟正黑體" pitchFamily="34" charset="-120"/>
            </a:endParaRPr>
          </a:p>
          <a:p>
            <a:pPr>
              <a:buNone/>
            </a:pPr>
            <a:endParaRPr lang="zh-TW" altLang="zh-TW" dirty="0">
              <a:latin typeface="微軟正黑體" pitchFamily="34" charset="-120"/>
              <a:ea typeface="微軟正黑體" pitchFamily="34" charset="-120"/>
            </a:endParaRPr>
          </a:p>
          <a:p>
            <a:pPr>
              <a:buNone/>
            </a:pPr>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F00AC82E-5D9A-6D9A-E0B3-18477D8E1CC7}"/>
              </a:ext>
            </a:extLst>
          </p:cNvPr>
          <p:cNvSpPr>
            <a:spLocks noGrp="1"/>
          </p:cNvSpPr>
          <p:nvPr>
            <p:ph type="sldNum" sz="quarter" idx="12"/>
          </p:nvPr>
        </p:nvSpPr>
        <p:spPr/>
        <p:txBody>
          <a:bodyPr/>
          <a:lstStyle/>
          <a:p>
            <a:pPr>
              <a:defRPr/>
            </a:pPr>
            <a:fld id="{3C9B98D1-04B5-4CE7-AA4F-CF6585FED172}" type="slidenum">
              <a:rPr lang="en-US" altLang="zh-TW" smtClean="0"/>
              <a:pPr>
                <a:defRPr/>
              </a:pPr>
              <a:t>11</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16990-CB6C-6391-9CBB-BDF9DF116E9F}"/>
            </a:ext>
          </a:extLst>
        </p:cNvPr>
        <p:cNvGrpSpPr/>
        <p:nvPr/>
      </p:nvGrpSpPr>
      <p:grpSpPr>
        <a:xfrm>
          <a:off x="0" y="0"/>
          <a:ext cx="0" cy="0"/>
          <a:chOff x="0" y="0"/>
          <a:chExt cx="0" cy="0"/>
        </a:xfrm>
      </p:grpSpPr>
      <p:pic>
        <p:nvPicPr>
          <p:cNvPr id="8" name="圖片 7">
            <a:extLst>
              <a:ext uri="{FF2B5EF4-FFF2-40B4-BE49-F238E27FC236}">
                <a16:creationId xmlns:a16="http://schemas.microsoft.com/office/drawing/2014/main" id="{F9A454D7-3BD2-283F-895A-86CEBA21EA1E}"/>
              </a:ext>
            </a:extLst>
          </p:cNvPr>
          <p:cNvPicPr>
            <a:picLocks noChangeAspect="1"/>
          </p:cNvPicPr>
          <p:nvPr/>
        </p:nvPicPr>
        <p:blipFill>
          <a:blip r:embed="rId2"/>
          <a:stretch>
            <a:fillRect/>
          </a:stretch>
        </p:blipFill>
        <p:spPr>
          <a:xfrm>
            <a:off x="1676400" y="2057399"/>
            <a:ext cx="6001659" cy="4051119"/>
          </a:xfrm>
          <a:prstGeom prst="rect">
            <a:avLst/>
          </a:prstGeom>
          <a:noFill/>
          <a:ln w="6350">
            <a:solidFill>
              <a:schemeClr val="tx1"/>
            </a:solidFill>
          </a:ln>
        </p:spPr>
      </p:pic>
      <p:sp>
        <p:nvSpPr>
          <p:cNvPr id="5" name="投影片編號版面配置區 4">
            <a:extLst>
              <a:ext uri="{FF2B5EF4-FFF2-40B4-BE49-F238E27FC236}">
                <a16:creationId xmlns:a16="http://schemas.microsoft.com/office/drawing/2014/main" id="{7B499E7F-A609-3ABE-B52C-9AE2D9567897}"/>
              </a:ext>
            </a:extLst>
          </p:cNvPr>
          <p:cNvSpPr>
            <a:spLocks noGrp="1"/>
          </p:cNvSpPr>
          <p:nvPr>
            <p:ph type="sldNum" sz="quarter" idx="12"/>
          </p:nvPr>
        </p:nvSpPr>
        <p:spPr>
          <a:xfrm>
            <a:off x="6553200" y="6248400"/>
            <a:ext cx="2133600" cy="457200"/>
          </a:xfrm>
        </p:spPr>
        <p:txBody>
          <a:bodyPr wrap="square" anchor="t">
            <a:normAutofit/>
          </a:bodyPr>
          <a:lstStyle/>
          <a:p>
            <a:pPr>
              <a:spcAft>
                <a:spcPts val="600"/>
              </a:spcAft>
              <a:defRPr/>
            </a:pPr>
            <a:fld id="{3C9B98D1-04B5-4CE7-AA4F-CF6585FED172}" type="slidenum">
              <a:rPr lang="en-US" altLang="zh-TW" smtClean="0"/>
              <a:pPr>
                <a:spcAft>
                  <a:spcPts val="600"/>
                </a:spcAft>
                <a:defRPr/>
              </a:pPr>
              <a:t>12</a:t>
            </a:fld>
            <a:endParaRPr lang="en-US" altLang="zh-TW"/>
          </a:p>
        </p:txBody>
      </p:sp>
      <p:sp>
        <p:nvSpPr>
          <p:cNvPr id="11" name="標題 1">
            <a:extLst>
              <a:ext uri="{FF2B5EF4-FFF2-40B4-BE49-F238E27FC236}">
                <a16:creationId xmlns:a16="http://schemas.microsoft.com/office/drawing/2014/main" id="{804C4BE9-A895-9EE7-E8F5-B81F39892D39}"/>
              </a:ext>
            </a:extLst>
          </p:cNvPr>
          <p:cNvSpPr>
            <a:spLocks noGrp="1"/>
          </p:cNvSpPr>
          <p:nvPr>
            <p:ph type="title"/>
          </p:nvPr>
        </p:nvSpPr>
        <p:spPr>
          <a:xfrm>
            <a:off x="457200" y="277813"/>
            <a:ext cx="8229600" cy="1139825"/>
          </a:xfrm>
        </p:spPr>
        <p:txBody>
          <a:bodyPr/>
          <a:lstStyle/>
          <a:p>
            <a:r>
              <a:rPr lang="zh-TW" altLang="en-US" b="1" dirty="0">
                <a:solidFill>
                  <a:schemeClr val="tx1"/>
                </a:solidFill>
                <a:latin typeface="微軟正黑體" pitchFamily="34" charset="-120"/>
                <a:ea typeface="微軟正黑體" pitchFamily="34" charset="-120"/>
              </a:rPr>
              <a:t>合憲要件：</a:t>
            </a:r>
            <a:r>
              <a:rPr lang="zh-TW" altLang="en-US" b="1" dirty="0">
                <a:solidFill>
                  <a:srgbClr val="0000FF"/>
                </a:solidFill>
                <a:latin typeface="微軟正黑體" pitchFamily="34" charset="-120"/>
                <a:ea typeface="微軟正黑體" pitchFamily="34" charset="-120"/>
              </a:rPr>
              <a:t>合理及必要</a:t>
            </a:r>
            <a:endParaRPr lang="zh-TW" altLang="en-US" dirty="0">
              <a:solidFill>
                <a:srgbClr val="0000FF"/>
              </a:solidFill>
              <a:latin typeface="微軟正黑體" pitchFamily="34" charset="-120"/>
              <a:ea typeface="微軟正黑體" pitchFamily="34" charset="-120"/>
            </a:endParaRPr>
          </a:p>
        </p:txBody>
      </p:sp>
    </p:spTree>
    <p:extLst>
      <p:ext uri="{BB962C8B-B14F-4D97-AF65-F5344CB8AC3E}">
        <p14:creationId xmlns:p14="http://schemas.microsoft.com/office/powerpoint/2010/main" val="275853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301BA-2085-5CB8-32F9-8A0F8986D37F}"/>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E0089C7D-5F6F-61CF-1026-B4861E1693EC}"/>
              </a:ext>
            </a:extLst>
          </p:cNvPr>
          <p:cNvSpPr>
            <a:spLocks noGrp="1"/>
          </p:cNvSpPr>
          <p:nvPr>
            <p:ph type="title"/>
          </p:nvPr>
        </p:nvSpPr>
        <p:spPr/>
        <p:txBody>
          <a:bodyPr/>
          <a:lstStyle/>
          <a:p>
            <a:pPr algn="ctr"/>
            <a:r>
              <a:rPr lang="zh-TW" altLang="zh-TW" sz="4400" b="1" dirty="0">
                <a:solidFill>
                  <a:schemeClr val="tx1"/>
                </a:solidFill>
                <a:latin typeface="微軟正黑體" pitchFamily="34" charset="-120"/>
                <a:ea typeface="微軟正黑體" pitchFamily="34" charset="-120"/>
              </a:rPr>
              <a:t>為什麼必須廢除？ </a:t>
            </a:r>
            <a:endParaRPr lang="zh-TW" altLang="en-US" b="1" dirty="0">
              <a:solidFill>
                <a:schemeClr val="tx1"/>
              </a:solidFill>
              <a:latin typeface="微軟正黑體" pitchFamily="34" charset="-120"/>
              <a:ea typeface="微軟正黑體" pitchFamily="34" charset="-120"/>
            </a:endParaRPr>
          </a:p>
        </p:txBody>
      </p:sp>
      <p:sp>
        <p:nvSpPr>
          <p:cNvPr id="3" name="內容版面配置區 2">
            <a:extLst>
              <a:ext uri="{FF2B5EF4-FFF2-40B4-BE49-F238E27FC236}">
                <a16:creationId xmlns:a16="http://schemas.microsoft.com/office/drawing/2014/main" id="{FDF9D01B-2E25-3F0D-06CD-7C9644DFE986}"/>
              </a:ext>
            </a:extLst>
          </p:cNvPr>
          <p:cNvSpPr>
            <a:spLocks noGrp="1"/>
          </p:cNvSpPr>
          <p:nvPr>
            <p:ph idx="1"/>
          </p:nvPr>
        </p:nvSpPr>
        <p:spPr>
          <a:xfrm>
            <a:off x="457200" y="1676400"/>
            <a:ext cx="8229600" cy="4454525"/>
          </a:xfrm>
        </p:spPr>
        <p:txBody>
          <a:bodyPr/>
          <a:lstStyle/>
          <a:p>
            <a:pPr>
              <a:buNone/>
            </a:pPr>
            <a:r>
              <a:rPr lang="en-US" altLang="zh-TW" sz="3600" dirty="0">
                <a:solidFill>
                  <a:schemeClr val="bg1">
                    <a:lumMod val="75000"/>
                  </a:schemeClr>
                </a:solidFill>
                <a:latin typeface="微軟正黑體" pitchFamily="34" charset="-120"/>
                <a:ea typeface="微軟正黑體" pitchFamily="34" charset="-120"/>
              </a:rPr>
              <a:t>1. </a:t>
            </a:r>
            <a:r>
              <a:rPr lang="zh-TW" altLang="en-US" sz="3600" b="1" dirty="0">
                <a:solidFill>
                  <a:schemeClr val="bg1">
                    <a:lumMod val="75000"/>
                  </a:schemeClr>
                </a:solidFill>
                <a:latin typeface="微軟正黑體" pitchFamily="34" charset="-120"/>
                <a:ea typeface="微軟正黑體" pitchFamily="34" charset="-120"/>
              </a:rPr>
              <a:t>法律</a:t>
            </a:r>
            <a:r>
              <a:rPr lang="zh-TW" altLang="zh-TW" sz="3600" dirty="0">
                <a:solidFill>
                  <a:schemeClr val="bg1">
                    <a:lumMod val="75000"/>
                  </a:schemeClr>
                </a:solidFill>
                <a:latin typeface="微軟正黑體" pitchFamily="34" charset="-120"/>
                <a:ea typeface="微軟正黑體" pitchFamily="34" charset="-120"/>
              </a:rPr>
              <a:t>：</a:t>
            </a:r>
            <a:r>
              <a:rPr lang="zh-TW" altLang="en-US" sz="3600" dirty="0">
                <a:solidFill>
                  <a:schemeClr val="bg1">
                    <a:lumMod val="75000"/>
                  </a:schemeClr>
                </a:solidFill>
                <a:latin typeface="微軟正黑體" pitchFamily="34" charset="-120"/>
                <a:ea typeface="微軟正黑體" pitchFamily="34" charset="-120"/>
              </a:rPr>
              <a:t>違憲</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b="1" dirty="0">
                <a:latin typeface="微軟正黑體" pitchFamily="34" charset="-120"/>
                <a:ea typeface="微軟正黑體" pitchFamily="34" charset="-120"/>
              </a:rPr>
              <a:t>2. </a:t>
            </a:r>
            <a:r>
              <a:rPr lang="zh-TW" altLang="en-US" sz="3600" b="1" dirty="0">
                <a:latin typeface="微軟正黑體" pitchFamily="34" charset="-120"/>
                <a:ea typeface="微軟正黑體" pitchFamily="34" charset="-120"/>
              </a:rPr>
              <a:t>教育：違背教育的精神</a:t>
            </a:r>
            <a:endParaRPr lang="zh-TW" altLang="zh-TW" sz="3600" b="1" dirty="0">
              <a:latin typeface="微軟正黑體" pitchFamily="34" charset="-120"/>
              <a:ea typeface="微軟正黑體" pitchFamily="34" charset="-120"/>
            </a:endParaRPr>
          </a:p>
          <a:p>
            <a:pPr>
              <a:buNone/>
            </a:pPr>
            <a:r>
              <a:rPr lang="en-US" altLang="zh-TW" sz="3600" dirty="0">
                <a:solidFill>
                  <a:schemeClr val="bg1">
                    <a:lumMod val="75000"/>
                  </a:schemeClr>
                </a:solidFill>
                <a:latin typeface="微軟正黑體" pitchFamily="34" charset="-120"/>
                <a:ea typeface="微軟正黑體" pitchFamily="34" charset="-120"/>
              </a:rPr>
              <a:t>3. </a:t>
            </a:r>
            <a:r>
              <a:rPr lang="zh-TW" altLang="en-US" sz="3600" b="1" dirty="0">
                <a:solidFill>
                  <a:schemeClr val="bg1">
                    <a:lumMod val="75000"/>
                  </a:schemeClr>
                </a:solidFill>
                <a:latin typeface="微軟正黑體" pitchFamily="34" charset="-120"/>
                <a:ea typeface="微軟正黑體" pitchFamily="34" charset="-120"/>
              </a:rPr>
              <a:t>價值觀</a:t>
            </a:r>
            <a:r>
              <a:rPr lang="zh-TW" altLang="en-US" sz="3600" dirty="0">
                <a:solidFill>
                  <a:schemeClr val="bg1">
                    <a:lumMod val="75000"/>
                  </a:schemeClr>
                </a:solidFill>
                <a:latin typeface="微軟正黑體" pitchFamily="34" charset="-120"/>
                <a:ea typeface="微軟正黑體" pitchFamily="34" charset="-120"/>
              </a:rPr>
              <a:t>：違反誠信與良善</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dirty="0">
                <a:solidFill>
                  <a:schemeClr val="bg1">
                    <a:lumMod val="75000"/>
                  </a:schemeClr>
                </a:solidFill>
                <a:latin typeface="微軟正黑體" pitchFamily="34" charset="-120"/>
                <a:ea typeface="微軟正黑體" pitchFamily="34" charset="-120"/>
              </a:rPr>
              <a:t>4. </a:t>
            </a:r>
            <a:r>
              <a:rPr lang="zh-TW" altLang="en-US" sz="3600" b="1" dirty="0">
                <a:solidFill>
                  <a:schemeClr val="bg1">
                    <a:lumMod val="75000"/>
                  </a:schemeClr>
                </a:solidFill>
                <a:latin typeface="微軟正黑體" pitchFamily="34" charset="-120"/>
                <a:ea typeface="微軟正黑體" pitchFamily="34" charset="-120"/>
              </a:rPr>
              <a:t>結論</a:t>
            </a:r>
            <a:r>
              <a:rPr lang="zh-TW" altLang="en-US" sz="3600" dirty="0">
                <a:solidFill>
                  <a:schemeClr val="bg1">
                    <a:lumMod val="75000"/>
                  </a:schemeClr>
                </a:solidFill>
                <a:latin typeface="微軟正黑體" pitchFamily="34" charset="-120"/>
                <a:ea typeface="微軟正黑體" pitchFamily="34" charset="-120"/>
              </a:rPr>
              <a:t>：廢除</a:t>
            </a:r>
            <a:endParaRPr lang="zh-TW" altLang="zh-TW" sz="3600" dirty="0">
              <a:solidFill>
                <a:schemeClr val="bg1">
                  <a:lumMod val="75000"/>
                </a:schemeClr>
              </a:solidFill>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C6D70343-9538-0125-9A7D-5DC36FBD91ED}"/>
              </a:ext>
            </a:extLst>
          </p:cNvPr>
          <p:cNvSpPr>
            <a:spLocks noGrp="1"/>
          </p:cNvSpPr>
          <p:nvPr>
            <p:ph type="sldNum" sz="quarter" idx="12"/>
          </p:nvPr>
        </p:nvSpPr>
        <p:spPr/>
        <p:txBody>
          <a:bodyPr/>
          <a:lstStyle/>
          <a:p>
            <a:pPr>
              <a:defRPr/>
            </a:pPr>
            <a:fld id="{3C9B98D1-04B5-4CE7-AA4F-CF6585FED172}" type="slidenum">
              <a:rPr lang="en-US" altLang="zh-TW" smtClean="0"/>
              <a:pPr>
                <a:defRPr/>
              </a:pPr>
              <a:t>13</a:t>
            </a:fld>
            <a:endParaRPr lang="en-US" altLang="zh-TW" dirty="0"/>
          </a:p>
        </p:txBody>
      </p:sp>
    </p:spTree>
    <p:extLst>
      <p:ext uri="{BB962C8B-B14F-4D97-AF65-F5344CB8AC3E}">
        <p14:creationId xmlns:p14="http://schemas.microsoft.com/office/powerpoint/2010/main" val="19203319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a:t>
            </a:r>
            <a:r>
              <a:rPr lang="zh-TW" altLang="zh-TW" b="1" dirty="0">
                <a:solidFill>
                  <a:srgbClr val="FF0000"/>
                </a:solidFill>
                <a:latin typeface="微軟正黑體" pitchFamily="34" charset="-120"/>
                <a:ea typeface="微軟正黑體" pitchFamily="34" charset="-120"/>
              </a:rPr>
              <a:t>教</a:t>
            </a:r>
            <a:r>
              <a:rPr lang="zh-TW" altLang="en-US" b="1" dirty="0">
                <a:solidFill>
                  <a:schemeClr val="tx1"/>
                </a:solidFill>
                <a:latin typeface="微軟正黑體" pitchFamily="34" charset="-120"/>
                <a:ea typeface="微軟正黑體" pitchFamily="34" charset="-120"/>
              </a:rPr>
              <a:t>」</a:t>
            </a:r>
            <a:r>
              <a:rPr lang="zh-TW" altLang="zh-TW" b="1" dirty="0">
                <a:solidFill>
                  <a:schemeClr val="tx1"/>
                </a:solidFill>
                <a:latin typeface="微軟正黑體" pitchFamily="34" charset="-120"/>
                <a:ea typeface="微軟正黑體" pitchFamily="34" charset="-120"/>
              </a:rPr>
              <a:t>與</a:t>
            </a:r>
            <a:r>
              <a:rPr lang="zh-TW" altLang="en-US" b="1" dirty="0">
                <a:solidFill>
                  <a:schemeClr val="tx1"/>
                </a:solidFill>
                <a:latin typeface="微軟正黑體" pitchFamily="34" charset="-120"/>
                <a:ea typeface="微軟正黑體" pitchFamily="34" charset="-120"/>
              </a:rPr>
              <a:t>「</a:t>
            </a:r>
            <a:r>
              <a:rPr lang="zh-TW" altLang="zh-TW" b="1" dirty="0">
                <a:solidFill>
                  <a:srgbClr val="0000FF"/>
                </a:solidFill>
                <a:latin typeface="微軟正黑體" pitchFamily="34" charset="-120"/>
                <a:ea typeface="微軟正黑體" pitchFamily="34" charset="-120"/>
              </a:rPr>
              <a:t>學</a:t>
            </a:r>
            <a:r>
              <a:rPr lang="zh-TW" altLang="en-US" b="1" dirty="0">
                <a:solidFill>
                  <a:schemeClr val="tx1"/>
                </a:solidFill>
                <a:latin typeface="微軟正黑體" pitchFamily="34" charset="-120"/>
                <a:ea typeface="微軟正黑體" pitchFamily="34" charset="-120"/>
              </a:rPr>
              <a:t>」</a:t>
            </a:r>
            <a:r>
              <a:rPr lang="zh-TW" altLang="zh-TW" b="1" dirty="0">
                <a:solidFill>
                  <a:schemeClr val="tx1"/>
                </a:solidFill>
                <a:latin typeface="微軟正黑體" pitchFamily="34" charset="-120"/>
                <a:ea typeface="微軟正黑體" pitchFamily="34" charset="-120"/>
              </a:rPr>
              <a:t>一體兩面</a:t>
            </a:r>
          </a:p>
        </p:txBody>
      </p:sp>
      <p:sp>
        <p:nvSpPr>
          <p:cNvPr id="3" name="內容版面配置區 2"/>
          <p:cNvSpPr>
            <a:spLocks noGrp="1"/>
          </p:cNvSpPr>
          <p:nvPr>
            <p:ph idx="1"/>
          </p:nvPr>
        </p:nvSpPr>
        <p:spPr>
          <a:xfrm>
            <a:off x="457200" y="1676400"/>
            <a:ext cx="8229600" cy="4454525"/>
          </a:xfrm>
        </p:spPr>
        <p:txBody>
          <a:bodyPr/>
          <a:lstStyle/>
          <a:p>
            <a:pPr lvl="1"/>
            <a:r>
              <a:rPr lang="zh-TW" altLang="en-US" dirty="0">
                <a:solidFill>
                  <a:srgbClr val="0000FF"/>
                </a:solidFill>
                <a:latin typeface="微軟正黑體" pitchFamily="34" charset="-120"/>
                <a:ea typeface="微軟正黑體" pitchFamily="34" charset="-120"/>
              </a:rPr>
              <a:t>學生有好有壞</a:t>
            </a:r>
            <a:endParaRPr lang="en-US" altLang="zh-TW" dirty="0">
              <a:solidFill>
                <a:srgbClr val="0000FF"/>
              </a:solidFill>
              <a:latin typeface="微軟正黑體" pitchFamily="34" charset="-120"/>
              <a:ea typeface="微軟正黑體" pitchFamily="34" charset="-120"/>
            </a:endParaRPr>
          </a:p>
          <a:p>
            <a:pPr lvl="1"/>
            <a:r>
              <a:rPr lang="zh-TW" altLang="zh-TW" dirty="0">
                <a:solidFill>
                  <a:srgbClr val="FF0000"/>
                </a:solidFill>
                <a:latin typeface="微軟正黑體" pitchFamily="34" charset="-120"/>
                <a:ea typeface="微軟正黑體" pitchFamily="34" charset="-120"/>
              </a:rPr>
              <a:t>教</a:t>
            </a:r>
            <a:r>
              <a:rPr lang="zh-TW" altLang="en-US" dirty="0">
                <a:solidFill>
                  <a:srgbClr val="FF0000"/>
                </a:solidFill>
                <a:latin typeface="微軟正黑體" pitchFamily="34" charset="-120"/>
                <a:ea typeface="微軟正黑體" pitchFamily="34" charset="-120"/>
              </a:rPr>
              <a:t>師有優有劣</a:t>
            </a:r>
            <a:endParaRPr lang="en-US" altLang="zh-TW" dirty="0">
              <a:solidFill>
                <a:srgbClr val="FF0000"/>
              </a:solidFill>
              <a:latin typeface="微軟正黑體" pitchFamily="34" charset="-120"/>
              <a:ea typeface="微軟正黑體" pitchFamily="34" charset="-120"/>
            </a:endParaRPr>
          </a:p>
          <a:p>
            <a:pPr lvl="1"/>
            <a:r>
              <a:rPr lang="zh-TW" altLang="en-US" dirty="0">
                <a:solidFill>
                  <a:srgbClr val="FF0000"/>
                </a:solidFill>
                <a:latin typeface="微軟正黑體" pitchFamily="34" charset="-120"/>
                <a:ea typeface="微軟正黑體" pitchFamily="34" charset="-120"/>
              </a:rPr>
              <a:t>給分有寬有鬆</a:t>
            </a:r>
            <a:endParaRPr lang="en-US" altLang="zh-TW" dirty="0">
              <a:solidFill>
                <a:srgbClr val="FF0000"/>
              </a:solidFill>
              <a:latin typeface="微軟正黑體" pitchFamily="34" charset="-120"/>
              <a:ea typeface="微軟正黑體" pitchFamily="34" charset="-120"/>
            </a:endParaRPr>
          </a:p>
          <a:p>
            <a:pPr lvl="1"/>
            <a:r>
              <a:rPr lang="zh-TW" altLang="en-US" dirty="0">
                <a:solidFill>
                  <a:srgbClr val="FF0000"/>
                </a:solidFill>
                <a:latin typeface="微軟正黑體" pitchFamily="34" charset="-120"/>
                <a:ea typeface="微軟正黑體" pitchFamily="34" charset="-120"/>
              </a:rPr>
              <a:t>課程有難有易</a:t>
            </a:r>
            <a:endParaRPr lang="en-US" altLang="zh-TW" dirty="0">
              <a:solidFill>
                <a:srgbClr val="FF0000"/>
              </a:solidFill>
              <a:latin typeface="微軟正黑體" pitchFamily="34" charset="-120"/>
              <a:ea typeface="微軟正黑體" pitchFamily="34" charset="-120"/>
            </a:endParaRPr>
          </a:p>
          <a:p>
            <a:pPr>
              <a:buNone/>
            </a:pPr>
            <a:endParaRPr lang="en-US" altLang="zh-TW" sz="2000" dirty="0">
              <a:latin typeface="微軟正黑體" pitchFamily="34" charset="-120"/>
              <a:ea typeface="微軟正黑體" pitchFamily="34" charset="-120"/>
            </a:endParaRPr>
          </a:p>
          <a:p>
            <a:pPr>
              <a:buNone/>
            </a:pPr>
            <a:r>
              <a:rPr lang="zh-TW" altLang="zh-TW" dirty="0">
                <a:latin typeface="微軟正黑體" pitchFamily="34" charset="-120"/>
                <a:ea typeface="微軟正黑體" pitchFamily="34" charset="-120"/>
              </a:rPr>
              <a:t>學生學業優異，歸功於誰？學生</a:t>
            </a: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教</a:t>
            </a:r>
            <a:r>
              <a:rPr lang="zh-TW" altLang="zh-TW" dirty="0">
                <a:latin typeface="微軟正黑體" pitchFamily="34" charset="-120"/>
                <a:ea typeface="微軟正黑體" pitchFamily="34" charset="-120"/>
              </a:rPr>
              <a:t>師</a:t>
            </a: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大學</a:t>
            </a:r>
            <a:r>
              <a:rPr lang="en-US" altLang="zh-TW" dirty="0">
                <a:latin typeface="微軟正黑體" pitchFamily="34" charset="-120"/>
                <a:ea typeface="微軟正黑體" pitchFamily="34" charset="-120"/>
              </a:rPr>
              <a:t>??%</a:t>
            </a:r>
            <a:endParaRPr lang="zh-TW" altLang="zh-TW" dirty="0">
              <a:latin typeface="微軟正黑體" pitchFamily="34" charset="-120"/>
              <a:ea typeface="微軟正黑體" pitchFamily="34" charset="-120"/>
            </a:endParaRPr>
          </a:p>
          <a:p>
            <a:pPr>
              <a:buNone/>
            </a:pPr>
            <a:r>
              <a:rPr lang="zh-TW" altLang="zh-TW" dirty="0">
                <a:latin typeface="微軟正黑體" pitchFamily="34" charset="-120"/>
                <a:ea typeface="微軟正黑體" pitchFamily="34" charset="-120"/>
              </a:rPr>
              <a:t>學生學業不佳，如何究責？學生</a:t>
            </a: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教</a:t>
            </a:r>
            <a:r>
              <a:rPr lang="zh-TW" altLang="zh-TW" dirty="0">
                <a:latin typeface="微軟正黑體" pitchFamily="34" charset="-120"/>
                <a:ea typeface="微軟正黑體" pitchFamily="34" charset="-120"/>
              </a:rPr>
              <a:t>師</a:t>
            </a: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大學</a:t>
            </a:r>
            <a:r>
              <a:rPr lang="en-US" altLang="zh-TW" dirty="0">
                <a:latin typeface="微軟正黑體" pitchFamily="34" charset="-120"/>
                <a:ea typeface="微軟正黑體" pitchFamily="34" charset="-120"/>
              </a:rPr>
              <a:t>??%</a:t>
            </a:r>
            <a:endParaRPr lang="zh-TW" altLang="zh-TW" dirty="0">
              <a:latin typeface="微軟正黑體" pitchFamily="34" charset="-120"/>
              <a:ea typeface="微軟正黑體" pitchFamily="34" charset="-120"/>
            </a:endParaRPr>
          </a:p>
          <a:p>
            <a:pPr>
              <a:buNone/>
            </a:pPr>
            <a:endParaRPr lang="en-US" altLang="zh-TW" sz="2000" dirty="0">
              <a:latin typeface="微軟正黑體" pitchFamily="34" charset="-120"/>
              <a:ea typeface="微軟正黑體" pitchFamily="34" charset="-120"/>
            </a:endParaRPr>
          </a:p>
          <a:p>
            <a:pPr>
              <a:buNone/>
            </a:pPr>
            <a:r>
              <a:rPr lang="zh-TW" altLang="zh-TW" sz="3200" b="1" dirty="0">
                <a:solidFill>
                  <a:srgbClr val="0000FF"/>
                </a:solidFill>
                <a:highlight>
                  <a:srgbClr val="FFFF00"/>
                </a:highlight>
                <a:latin typeface="微軟正黑體" pitchFamily="34" charset="-120"/>
                <a:ea typeface="微軟正黑體" pitchFamily="34" charset="-120"/>
              </a:rPr>
              <a:t>學業退學</a:t>
            </a:r>
            <a:r>
              <a:rPr lang="en-US" altLang="zh-TW" sz="3200" b="1" dirty="0">
                <a:solidFill>
                  <a:srgbClr val="0000FF"/>
                </a:solidFill>
                <a:highlight>
                  <a:srgbClr val="FFFF00"/>
                </a:highlight>
                <a:latin typeface="微軟正黑體" pitchFamily="34" charset="-120"/>
                <a:ea typeface="微軟正黑體" pitchFamily="34" charset="-120"/>
              </a:rPr>
              <a:t>100%</a:t>
            </a:r>
            <a:r>
              <a:rPr lang="zh-TW" altLang="zh-TW" sz="3200" b="1" dirty="0">
                <a:solidFill>
                  <a:srgbClr val="0000FF"/>
                </a:solidFill>
                <a:highlight>
                  <a:srgbClr val="FFFF00"/>
                </a:highlight>
                <a:latin typeface="微軟正黑體" pitchFamily="34" charset="-120"/>
                <a:ea typeface="微軟正黑體" pitchFamily="34" charset="-120"/>
              </a:rPr>
              <a:t>究責於學生，</a:t>
            </a:r>
            <a:r>
              <a:rPr lang="zh-TW" altLang="en-US" sz="3200" b="1" dirty="0">
                <a:solidFill>
                  <a:srgbClr val="0000FF"/>
                </a:solidFill>
                <a:highlight>
                  <a:srgbClr val="FFFF00"/>
                </a:highlight>
                <a:latin typeface="微軟正黑體" pitchFamily="34" charset="-120"/>
                <a:ea typeface="微軟正黑體" pitchFamily="34" charset="-120"/>
              </a:rPr>
              <a:t>教</a:t>
            </a:r>
            <a:r>
              <a:rPr lang="zh-TW" altLang="zh-TW" sz="3200" b="1" dirty="0">
                <a:solidFill>
                  <a:srgbClr val="0000FF"/>
                </a:solidFill>
                <a:highlight>
                  <a:srgbClr val="FFFF00"/>
                </a:highlight>
                <a:latin typeface="微軟正黑體" pitchFamily="34" charset="-120"/>
                <a:ea typeface="微軟正黑體" pitchFamily="34" charset="-120"/>
              </a:rPr>
              <a:t>師</a:t>
            </a:r>
            <a:r>
              <a:rPr lang="en-US" altLang="zh-TW" sz="3200" b="1" dirty="0">
                <a:solidFill>
                  <a:srgbClr val="0000FF"/>
                </a:solidFill>
                <a:highlight>
                  <a:srgbClr val="FFFF00"/>
                </a:highlight>
                <a:latin typeface="微軟正黑體" pitchFamily="34" charset="-120"/>
                <a:ea typeface="微軟正黑體" pitchFamily="34" charset="-120"/>
              </a:rPr>
              <a:t>/</a:t>
            </a:r>
            <a:r>
              <a:rPr lang="zh-TW" altLang="en-US" sz="3200" b="1" dirty="0">
                <a:solidFill>
                  <a:srgbClr val="0000FF"/>
                </a:solidFill>
                <a:highlight>
                  <a:srgbClr val="FFFF00"/>
                </a:highlight>
                <a:latin typeface="微軟正黑體" pitchFamily="34" charset="-120"/>
                <a:ea typeface="微軟正黑體" pitchFamily="34" charset="-120"/>
              </a:rPr>
              <a:t>大學</a:t>
            </a:r>
            <a:r>
              <a:rPr lang="en-US" altLang="zh-TW" sz="3200" b="1" dirty="0">
                <a:solidFill>
                  <a:srgbClr val="0000FF"/>
                </a:solidFill>
                <a:highlight>
                  <a:srgbClr val="FFFF00"/>
                </a:highlight>
                <a:latin typeface="微軟正黑體" pitchFamily="34" charset="-120"/>
                <a:ea typeface="微軟正黑體" pitchFamily="34" charset="-120"/>
              </a:rPr>
              <a:t>0%</a:t>
            </a:r>
            <a:endParaRPr lang="zh-TW" altLang="zh-TW" sz="3200" b="1" dirty="0">
              <a:solidFill>
                <a:srgbClr val="0000FF"/>
              </a:solidFill>
              <a:highlight>
                <a:srgbClr val="FFFF00"/>
              </a:highlight>
              <a:latin typeface="微軟正黑體" pitchFamily="34" charset="-120"/>
              <a:ea typeface="微軟正黑體" pitchFamily="34" charset="-120"/>
            </a:endParaRPr>
          </a:p>
          <a:p>
            <a:pPr lvl="1"/>
            <a:endParaRPr lang="zh-TW" altLang="zh-TW" dirty="0">
              <a:latin typeface="微軟正黑體" pitchFamily="34" charset="-120"/>
              <a:ea typeface="微軟正黑體" pitchFamily="34" charset="-120"/>
            </a:endParaRPr>
          </a:p>
          <a:p>
            <a:pPr lvl="1"/>
            <a:endParaRPr lang="zh-TW" altLang="zh-TW"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74E60A63-E97D-0645-02BA-7DC202D51B41}"/>
              </a:ext>
            </a:extLst>
          </p:cNvPr>
          <p:cNvSpPr>
            <a:spLocks noGrp="1"/>
          </p:cNvSpPr>
          <p:nvPr>
            <p:ph type="sldNum" sz="quarter" idx="12"/>
          </p:nvPr>
        </p:nvSpPr>
        <p:spPr/>
        <p:txBody>
          <a:bodyPr/>
          <a:lstStyle/>
          <a:p>
            <a:pPr>
              <a:defRPr/>
            </a:pPr>
            <a:fld id="{3C9B98D1-04B5-4CE7-AA4F-CF6585FED172}" type="slidenum">
              <a:rPr lang="en-US" altLang="zh-TW" smtClean="0"/>
              <a:pPr>
                <a:defRPr/>
              </a:pPr>
              <a:t>14</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a:t>
            </a:r>
            <a:r>
              <a:rPr lang="zh-TW" altLang="zh-TW" b="1" dirty="0">
                <a:solidFill>
                  <a:srgbClr val="FF0000"/>
                </a:solidFill>
                <a:latin typeface="微軟正黑體" pitchFamily="34" charset="-120"/>
                <a:ea typeface="微軟正黑體" pitchFamily="34" charset="-120"/>
              </a:rPr>
              <a:t>教</a:t>
            </a:r>
            <a:r>
              <a:rPr lang="zh-TW" altLang="en-US" b="1" dirty="0">
                <a:solidFill>
                  <a:schemeClr val="tx1"/>
                </a:solidFill>
                <a:latin typeface="微軟正黑體" pitchFamily="34" charset="-120"/>
                <a:ea typeface="微軟正黑體" pitchFamily="34" charset="-120"/>
              </a:rPr>
              <a:t>」</a:t>
            </a:r>
            <a:r>
              <a:rPr lang="zh-TW" altLang="zh-TW" b="1" dirty="0">
                <a:solidFill>
                  <a:schemeClr val="tx1"/>
                </a:solidFill>
                <a:latin typeface="微軟正黑體" pitchFamily="34" charset="-120"/>
                <a:ea typeface="微軟正黑體" pitchFamily="34" charset="-120"/>
              </a:rPr>
              <a:t>與</a:t>
            </a:r>
            <a:r>
              <a:rPr lang="zh-TW" altLang="en-US" b="1" dirty="0">
                <a:solidFill>
                  <a:schemeClr val="tx1"/>
                </a:solidFill>
                <a:latin typeface="微軟正黑體" pitchFamily="34" charset="-120"/>
                <a:ea typeface="微軟正黑體" pitchFamily="34" charset="-120"/>
              </a:rPr>
              <a:t>「</a:t>
            </a:r>
            <a:r>
              <a:rPr lang="zh-TW" altLang="zh-TW" b="1" dirty="0">
                <a:solidFill>
                  <a:srgbClr val="0000FF"/>
                </a:solidFill>
                <a:latin typeface="微軟正黑體" pitchFamily="34" charset="-120"/>
                <a:ea typeface="微軟正黑體" pitchFamily="34" charset="-120"/>
              </a:rPr>
              <a:t>學</a:t>
            </a:r>
            <a:r>
              <a:rPr lang="zh-TW" altLang="en-US" b="1" dirty="0">
                <a:solidFill>
                  <a:schemeClr val="tx1"/>
                </a:solidFill>
                <a:latin typeface="微軟正黑體" pitchFamily="34" charset="-120"/>
                <a:ea typeface="微軟正黑體" pitchFamily="34" charset="-120"/>
              </a:rPr>
              <a:t>」</a:t>
            </a:r>
            <a:r>
              <a:rPr lang="zh-TW" altLang="zh-TW" b="1" dirty="0">
                <a:solidFill>
                  <a:schemeClr val="tx1"/>
                </a:solidFill>
                <a:latin typeface="微軟正黑體" pitchFamily="34" charset="-120"/>
                <a:ea typeface="微軟正黑體" pitchFamily="34" charset="-120"/>
              </a:rPr>
              <a:t>一體兩面</a:t>
            </a:r>
            <a:endParaRPr lang="zh-TW" altLang="en-US" dirty="0">
              <a:latin typeface="微軟正黑體" pitchFamily="34" charset="-120"/>
              <a:ea typeface="微軟正黑體" pitchFamily="34" charset="-120"/>
            </a:endParaRPr>
          </a:p>
        </p:txBody>
      </p:sp>
      <p:sp>
        <p:nvSpPr>
          <p:cNvPr id="3" name="內容版面配置區 2"/>
          <p:cNvSpPr>
            <a:spLocks noGrp="1"/>
          </p:cNvSpPr>
          <p:nvPr>
            <p:ph idx="1"/>
          </p:nvPr>
        </p:nvSpPr>
        <p:spPr>
          <a:xfrm>
            <a:off x="457200" y="1600200"/>
            <a:ext cx="8229600" cy="4572000"/>
          </a:xfrm>
        </p:spPr>
        <p:txBody>
          <a:bodyPr/>
          <a:lstStyle/>
          <a:p>
            <a:pPr>
              <a:buNone/>
            </a:pPr>
            <a:r>
              <a:rPr lang="zh-TW" altLang="en-US" dirty="0">
                <a:latin typeface="微軟正黑體" pitchFamily="34" charset="-120"/>
                <a:ea typeface="微軟正黑體" pitchFamily="34" charset="-120"/>
              </a:rPr>
              <a:t>               </a:t>
            </a:r>
            <a:r>
              <a:rPr lang="zh-TW" altLang="zh-TW" b="1" dirty="0">
                <a:latin typeface="微軟正黑體" pitchFamily="34" charset="-120"/>
                <a:ea typeface="微軟正黑體" pitchFamily="34" charset="-120"/>
              </a:rPr>
              <a:t>干擾學習的多種因子</a:t>
            </a:r>
            <a:endParaRPr lang="en-US" altLang="zh-TW" b="1" dirty="0">
              <a:latin typeface="微軟正黑體" pitchFamily="34" charset="-120"/>
              <a:ea typeface="微軟正黑體" pitchFamily="34" charset="-120"/>
            </a:endParaRPr>
          </a:p>
          <a:p>
            <a:pPr algn="ctr">
              <a:buNone/>
            </a:pPr>
            <a:endParaRPr lang="zh-TW" altLang="en-US" dirty="0">
              <a:latin typeface="微軟正黑體" pitchFamily="34" charset="-120"/>
              <a:ea typeface="微軟正黑體" pitchFamily="34" charset="-120"/>
            </a:endParaRPr>
          </a:p>
        </p:txBody>
      </p:sp>
      <p:pic>
        <p:nvPicPr>
          <p:cNvPr id="4" name="圖片 3" descr="多重因子.jpg"/>
          <p:cNvPicPr>
            <a:picLocks noChangeAspect="1"/>
          </p:cNvPicPr>
          <p:nvPr/>
        </p:nvPicPr>
        <p:blipFill>
          <a:blip r:embed="rId2" cstate="print"/>
          <a:stretch>
            <a:fillRect/>
          </a:stretch>
        </p:blipFill>
        <p:spPr>
          <a:xfrm>
            <a:off x="1828800" y="2209800"/>
            <a:ext cx="6556744" cy="3429000"/>
          </a:xfrm>
          <a:prstGeom prst="rect">
            <a:avLst/>
          </a:prstGeom>
        </p:spPr>
      </p:pic>
      <p:sp>
        <p:nvSpPr>
          <p:cNvPr id="6" name="投影片編號版面配置區 5">
            <a:extLst>
              <a:ext uri="{FF2B5EF4-FFF2-40B4-BE49-F238E27FC236}">
                <a16:creationId xmlns:a16="http://schemas.microsoft.com/office/drawing/2014/main" id="{ABD34B9C-2E1C-B4C1-1ACD-C587E82FC46C}"/>
              </a:ext>
            </a:extLst>
          </p:cNvPr>
          <p:cNvSpPr>
            <a:spLocks noGrp="1"/>
          </p:cNvSpPr>
          <p:nvPr>
            <p:ph type="sldNum" sz="quarter" idx="12"/>
          </p:nvPr>
        </p:nvSpPr>
        <p:spPr/>
        <p:txBody>
          <a:bodyPr/>
          <a:lstStyle/>
          <a:p>
            <a:pPr>
              <a:defRPr/>
            </a:pPr>
            <a:fld id="{3C9B98D1-04B5-4CE7-AA4F-CF6585FED172}" type="slidenum">
              <a:rPr lang="en-US" altLang="zh-TW" smtClean="0"/>
              <a:pPr>
                <a:defRPr/>
              </a:pPr>
              <a:t>15</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86559D6E-0CD3-CE62-E333-3D7B994365EA}"/>
              </a:ext>
            </a:extLst>
          </p:cNvPr>
          <p:cNvSpPr>
            <a:spLocks noGrp="1"/>
          </p:cNvSpPr>
          <p:nvPr>
            <p:ph idx="1"/>
          </p:nvPr>
        </p:nvSpPr>
        <p:spPr/>
        <p:txBody>
          <a:bodyPr/>
          <a:lstStyle/>
          <a:p>
            <a:pPr marL="0" indent="0" algn="l">
              <a:buNone/>
            </a:pPr>
            <a:r>
              <a:rPr lang="zh-TW" altLang="en-US" b="1" i="0" u="none" strike="noStrike" baseline="0" dirty="0">
                <a:latin typeface="微軟正黑體" panose="020B0604030504040204" pitchFamily="34" charset="-120"/>
                <a:ea typeface="微軟正黑體" panose="020B0604030504040204" pitchFamily="34" charset="-120"/>
              </a:rPr>
              <a:t>大學應負的責任：</a:t>
            </a:r>
          </a:p>
          <a:p>
            <a:pPr marL="0" indent="0">
              <a:buNone/>
            </a:pPr>
            <a:r>
              <a:rPr lang="en-US" altLang="zh-TW" b="1" i="0" u="none" strike="noStrike" baseline="0" dirty="0">
                <a:latin typeface="微軟正黑體" panose="020B0604030504040204" pitchFamily="34" charset="-120"/>
                <a:ea typeface="微軟正黑體" panose="020B0604030504040204" pitchFamily="34" charset="-120"/>
              </a:rPr>
              <a:t>	</a:t>
            </a:r>
            <a:r>
              <a:rPr lang="zh-TW" altLang="en-US" b="1" i="0" u="none" strike="noStrike" baseline="0" dirty="0">
                <a:latin typeface="微軟正黑體" panose="020B0604030504040204" pitchFamily="34" charset="-120"/>
                <a:ea typeface="微軟正黑體" panose="020B0604030504040204" pitchFamily="34" charset="-120"/>
              </a:rPr>
              <a:t>評量機制</a:t>
            </a:r>
          </a:p>
          <a:p>
            <a:pPr marL="0" indent="0">
              <a:buNone/>
            </a:pPr>
            <a:r>
              <a:rPr lang="en-US" altLang="zh-TW" b="1" i="0" u="none" strike="noStrike" baseline="0" dirty="0">
                <a:latin typeface="微軟正黑體" panose="020B0604030504040204" pitchFamily="34" charset="-120"/>
                <a:ea typeface="微軟正黑體" panose="020B0604030504040204" pitchFamily="34" charset="-120"/>
              </a:rPr>
              <a:t>	</a:t>
            </a:r>
            <a:r>
              <a:rPr lang="zh-TW" altLang="en-US" b="1" i="0" u="none" strike="noStrike" baseline="0" dirty="0">
                <a:latin typeface="微軟正黑體" panose="020B0604030504040204" pitchFamily="34" charset="-120"/>
                <a:ea typeface="微軟正黑體" panose="020B0604030504040204" pitchFamily="34" charset="-120"/>
              </a:rPr>
              <a:t>教學品質</a:t>
            </a:r>
          </a:p>
          <a:p>
            <a:pPr marL="0" indent="0" algn="l">
              <a:buNone/>
            </a:pPr>
            <a:r>
              <a:rPr lang="en-US" altLang="zh-TW" b="1" i="0" u="none" strike="noStrike" baseline="0" dirty="0">
                <a:latin typeface="微軟正黑體" panose="020B0604030504040204" pitchFamily="34" charset="-120"/>
                <a:ea typeface="微軟正黑體" panose="020B0604030504040204" pitchFamily="34" charset="-120"/>
              </a:rPr>
              <a:t>	</a:t>
            </a:r>
            <a:r>
              <a:rPr lang="zh-TW" altLang="en-US" b="1" i="0" u="none" strike="noStrike" baseline="0" dirty="0">
                <a:latin typeface="微軟正黑體" panose="020B0604030504040204" pitchFamily="34" charset="-120"/>
                <a:ea typeface="微軟正黑體" panose="020B0604030504040204" pitchFamily="34" charset="-120"/>
              </a:rPr>
              <a:t>課程設計</a:t>
            </a:r>
            <a:endParaRPr lang="en-US" altLang="zh-TW" b="1" i="0" u="none" strike="noStrike" baseline="0" dirty="0">
              <a:latin typeface="微軟正黑體" panose="020B0604030504040204" pitchFamily="34" charset="-120"/>
              <a:ea typeface="微軟正黑體" panose="020B0604030504040204" pitchFamily="34" charset="-120"/>
            </a:endParaRPr>
          </a:p>
          <a:p>
            <a:pPr marL="0" indent="0" algn="l">
              <a:buNone/>
            </a:pPr>
            <a:r>
              <a:rPr lang="en-US" altLang="zh-TW" b="1" i="0" u="none" strike="noStrike" baseline="0" dirty="0">
                <a:latin typeface="微軟正黑體" panose="020B0604030504040204" pitchFamily="34" charset="-120"/>
                <a:ea typeface="微軟正黑體" panose="020B0604030504040204" pitchFamily="34" charset="-120"/>
              </a:rPr>
              <a:t>	</a:t>
            </a:r>
            <a:r>
              <a:rPr lang="zh-TW" altLang="en-US" b="1" i="0" u="none" strike="noStrike" baseline="0" dirty="0">
                <a:latin typeface="微軟正黑體" panose="020B0604030504040204" pitchFamily="34" charset="-120"/>
                <a:ea typeface="微軟正黑體" panose="020B0604030504040204" pitchFamily="34" charset="-120"/>
              </a:rPr>
              <a:t>學習環境</a:t>
            </a:r>
          </a:p>
          <a:p>
            <a:pPr marL="0" indent="0" algn="l">
              <a:buNone/>
            </a:pPr>
            <a:r>
              <a:rPr lang="en-US" altLang="zh-TW" b="1" i="0" u="none" strike="noStrike" baseline="0" dirty="0">
                <a:latin typeface="微軟正黑體" panose="020B0604030504040204" pitchFamily="34" charset="-120"/>
                <a:ea typeface="微軟正黑體" panose="020B0604030504040204" pitchFamily="34" charset="-120"/>
              </a:rPr>
              <a:t>	</a:t>
            </a:r>
            <a:r>
              <a:rPr lang="zh-TW" altLang="en-US" b="1" i="0" u="none" strike="noStrike" baseline="0" dirty="0">
                <a:latin typeface="微軟正黑體" panose="020B0604030504040204" pitchFamily="34" charset="-120"/>
                <a:ea typeface="微軟正黑體" panose="020B0604030504040204" pitchFamily="34" charset="-120"/>
              </a:rPr>
              <a:t>諮商輔導</a:t>
            </a:r>
            <a:r>
              <a:rPr lang="en-US" altLang="zh-TW" b="1" i="0" u="none" strike="noStrike" baseline="0" dirty="0">
                <a:latin typeface="微軟正黑體" panose="020B0604030504040204" pitchFamily="34" charset="-120"/>
                <a:ea typeface="微軟正黑體" panose="020B0604030504040204" pitchFamily="34" charset="-120"/>
              </a:rPr>
              <a:t>…</a:t>
            </a:r>
          </a:p>
          <a:p>
            <a:pPr marL="0" indent="0" algn="l">
              <a:buNone/>
            </a:pPr>
            <a:r>
              <a:rPr lang="zh-TW" altLang="zh-TW" sz="3200" b="1" dirty="0">
                <a:solidFill>
                  <a:srgbClr val="0000FF"/>
                </a:solidFill>
                <a:latin typeface="微軟正黑體" pitchFamily="34" charset="-120"/>
                <a:ea typeface="微軟正黑體" pitchFamily="34" charset="-120"/>
              </a:rPr>
              <a:t>學業退學</a:t>
            </a:r>
            <a:r>
              <a:rPr lang="en-US" altLang="zh-TW" sz="3200" b="1" dirty="0">
                <a:solidFill>
                  <a:srgbClr val="0000FF"/>
                </a:solidFill>
                <a:latin typeface="微軟正黑體" pitchFamily="34" charset="-120"/>
                <a:ea typeface="微軟正黑體" pitchFamily="34" charset="-120"/>
              </a:rPr>
              <a:t>100%</a:t>
            </a:r>
            <a:r>
              <a:rPr lang="zh-TW" altLang="zh-TW" sz="3200" b="1" dirty="0">
                <a:solidFill>
                  <a:srgbClr val="0000FF"/>
                </a:solidFill>
                <a:latin typeface="微軟正黑體" pitchFamily="34" charset="-120"/>
                <a:ea typeface="微軟正黑體" pitchFamily="34" charset="-120"/>
              </a:rPr>
              <a:t>究責於學生</a:t>
            </a:r>
            <a:endParaRPr lang="en-US" altLang="zh-TW" sz="3200" b="1" dirty="0">
              <a:solidFill>
                <a:srgbClr val="0000FF"/>
              </a:solidFill>
              <a:latin typeface="微軟正黑體" pitchFamily="34" charset="-120"/>
              <a:ea typeface="微軟正黑體" pitchFamily="34" charset="-120"/>
            </a:endParaRPr>
          </a:p>
          <a:p>
            <a:pPr marL="0" indent="0" algn="l">
              <a:buNone/>
            </a:pPr>
            <a:r>
              <a:rPr lang="en-US" altLang="zh-TW" sz="3200" b="1" dirty="0">
                <a:solidFill>
                  <a:srgbClr val="0000FF"/>
                </a:solidFill>
                <a:latin typeface="微軟正黑體" pitchFamily="34" charset="-120"/>
                <a:ea typeface="微軟正黑體" pitchFamily="34" charset="-120"/>
              </a:rPr>
              <a:t>	</a:t>
            </a:r>
            <a:r>
              <a:rPr lang="zh-TW" altLang="en-US" sz="3200" b="1" dirty="0">
                <a:solidFill>
                  <a:srgbClr val="0000FF"/>
                </a:solidFill>
                <a:latin typeface="微軟正黑體" pitchFamily="34" charset="-120"/>
                <a:ea typeface="微軟正黑體" pitchFamily="34" charset="-120"/>
              </a:rPr>
              <a:t>違背教育的精神</a:t>
            </a:r>
            <a:endParaRPr lang="zh-TW" altLang="en-US" sz="3200" dirty="0">
              <a:solidFill>
                <a:srgbClr val="0000FF"/>
              </a:solidFill>
              <a:latin typeface="微軟正黑體" panose="020B0604030504040204" pitchFamily="34" charset="-120"/>
              <a:ea typeface="微軟正黑體" panose="020B0604030504040204" pitchFamily="34" charset="-120"/>
            </a:endParaRPr>
          </a:p>
        </p:txBody>
      </p:sp>
      <p:sp>
        <p:nvSpPr>
          <p:cNvPr id="5" name="投影片編號版面配置區 4">
            <a:extLst>
              <a:ext uri="{FF2B5EF4-FFF2-40B4-BE49-F238E27FC236}">
                <a16:creationId xmlns:a16="http://schemas.microsoft.com/office/drawing/2014/main" id="{6E02E768-B4D9-0938-DE3E-CF2BDFB7FF5F}"/>
              </a:ext>
            </a:extLst>
          </p:cNvPr>
          <p:cNvSpPr>
            <a:spLocks noGrp="1"/>
          </p:cNvSpPr>
          <p:nvPr>
            <p:ph type="sldNum" sz="quarter" idx="12"/>
          </p:nvPr>
        </p:nvSpPr>
        <p:spPr/>
        <p:txBody>
          <a:bodyPr/>
          <a:lstStyle/>
          <a:p>
            <a:pPr>
              <a:defRPr/>
            </a:pPr>
            <a:fld id="{3C9B98D1-04B5-4CE7-AA4F-CF6585FED172}" type="slidenum">
              <a:rPr lang="en-US" altLang="zh-TW" smtClean="0"/>
              <a:pPr>
                <a:defRPr/>
              </a:pPr>
              <a:t>16</a:t>
            </a:fld>
            <a:endParaRPr lang="en-US" altLang="zh-TW" dirty="0"/>
          </a:p>
        </p:txBody>
      </p:sp>
      <p:sp>
        <p:nvSpPr>
          <p:cNvPr id="6" name="標題 1">
            <a:extLst>
              <a:ext uri="{FF2B5EF4-FFF2-40B4-BE49-F238E27FC236}">
                <a16:creationId xmlns:a16="http://schemas.microsoft.com/office/drawing/2014/main" id="{6A71FE62-C299-15C5-6A84-A0058976C673}"/>
              </a:ext>
            </a:extLst>
          </p:cNvPr>
          <p:cNvSpPr>
            <a:spLocks noGrp="1"/>
          </p:cNvSpPr>
          <p:nvPr>
            <p:ph type="title"/>
          </p:nvPr>
        </p:nvSpPr>
        <p:spPr>
          <a:xfrm>
            <a:off x="457200" y="277813"/>
            <a:ext cx="8229600" cy="1139825"/>
          </a:xfrm>
        </p:spPr>
        <p:txBody>
          <a:bodyPr/>
          <a:lstStyle/>
          <a:p>
            <a:r>
              <a:rPr lang="zh-TW" altLang="en-US" b="1" dirty="0">
                <a:solidFill>
                  <a:schemeClr val="tx1"/>
                </a:solidFill>
                <a:latin typeface="微軟正黑體" pitchFamily="34" charset="-120"/>
                <a:ea typeface="微軟正黑體" pitchFamily="34" charset="-120"/>
              </a:rPr>
              <a:t>「</a:t>
            </a:r>
            <a:r>
              <a:rPr lang="zh-TW" altLang="zh-TW" b="1" dirty="0">
                <a:solidFill>
                  <a:srgbClr val="FF0000"/>
                </a:solidFill>
                <a:latin typeface="微軟正黑體" pitchFamily="34" charset="-120"/>
                <a:ea typeface="微軟正黑體" pitchFamily="34" charset="-120"/>
              </a:rPr>
              <a:t>教</a:t>
            </a:r>
            <a:r>
              <a:rPr lang="zh-TW" altLang="en-US" b="1" dirty="0">
                <a:solidFill>
                  <a:schemeClr val="tx1"/>
                </a:solidFill>
                <a:latin typeface="微軟正黑體" pitchFamily="34" charset="-120"/>
                <a:ea typeface="微軟正黑體" pitchFamily="34" charset="-120"/>
              </a:rPr>
              <a:t>」</a:t>
            </a:r>
            <a:r>
              <a:rPr lang="zh-TW" altLang="zh-TW" b="1" dirty="0">
                <a:solidFill>
                  <a:schemeClr val="tx1"/>
                </a:solidFill>
                <a:latin typeface="微軟正黑體" pitchFamily="34" charset="-120"/>
                <a:ea typeface="微軟正黑體" pitchFamily="34" charset="-120"/>
              </a:rPr>
              <a:t>與</a:t>
            </a:r>
            <a:r>
              <a:rPr lang="zh-TW" altLang="en-US" b="1" dirty="0">
                <a:solidFill>
                  <a:schemeClr val="tx1"/>
                </a:solidFill>
                <a:latin typeface="微軟正黑體" pitchFamily="34" charset="-120"/>
                <a:ea typeface="微軟正黑體" pitchFamily="34" charset="-120"/>
              </a:rPr>
              <a:t>「</a:t>
            </a:r>
            <a:r>
              <a:rPr lang="zh-TW" altLang="zh-TW" b="1" dirty="0">
                <a:solidFill>
                  <a:srgbClr val="0000FF"/>
                </a:solidFill>
                <a:latin typeface="微軟正黑體" pitchFamily="34" charset="-120"/>
                <a:ea typeface="微軟正黑體" pitchFamily="34" charset="-120"/>
              </a:rPr>
              <a:t>學</a:t>
            </a:r>
            <a:r>
              <a:rPr lang="zh-TW" altLang="en-US" b="1" dirty="0">
                <a:solidFill>
                  <a:schemeClr val="tx1"/>
                </a:solidFill>
                <a:latin typeface="微軟正黑體" pitchFamily="34" charset="-120"/>
                <a:ea typeface="微軟正黑體" pitchFamily="34" charset="-120"/>
              </a:rPr>
              <a:t>」</a:t>
            </a:r>
            <a:r>
              <a:rPr lang="zh-TW" altLang="zh-TW" b="1" dirty="0">
                <a:solidFill>
                  <a:schemeClr val="tx1"/>
                </a:solidFill>
                <a:latin typeface="微軟正黑體" pitchFamily="34" charset="-120"/>
                <a:ea typeface="微軟正黑體" pitchFamily="34" charset="-120"/>
              </a:rPr>
              <a:t>一體兩面</a:t>
            </a:r>
          </a:p>
        </p:txBody>
      </p:sp>
    </p:spTree>
    <p:extLst>
      <p:ext uri="{BB962C8B-B14F-4D97-AF65-F5344CB8AC3E}">
        <p14:creationId xmlns:p14="http://schemas.microsoft.com/office/powerpoint/2010/main" val="301064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D05CE-8828-97B4-66D5-0454F09AF6E2}"/>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EDFA2222-E4D7-08EE-02C9-5EEEA58D85C2}"/>
              </a:ext>
            </a:extLst>
          </p:cNvPr>
          <p:cNvSpPr>
            <a:spLocks noGrp="1"/>
          </p:cNvSpPr>
          <p:nvPr>
            <p:ph type="title"/>
          </p:nvPr>
        </p:nvSpPr>
        <p:spPr/>
        <p:txBody>
          <a:bodyPr/>
          <a:lstStyle/>
          <a:p>
            <a:pPr algn="ctr"/>
            <a:r>
              <a:rPr lang="zh-TW" altLang="zh-TW" sz="4400" b="1" dirty="0">
                <a:solidFill>
                  <a:schemeClr val="tx1"/>
                </a:solidFill>
                <a:latin typeface="微軟正黑體" pitchFamily="34" charset="-120"/>
                <a:ea typeface="微軟正黑體" pitchFamily="34" charset="-120"/>
              </a:rPr>
              <a:t>為什麼必須廢除？ </a:t>
            </a:r>
            <a:endParaRPr lang="zh-TW" altLang="en-US" b="1" dirty="0">
              <a:solidFill>
                <a:schemeClr val="tx1"/>
              </a:solidFill>
              <a:latin typeface="微軟正黑體" pitchFamily="34" charset="-120"/>
              <a:ea typeface="微軟正黑體" pitchFamily="34" charset="-120"/>
            </a:endParaRPr>
          </a:p>
        </p:txBody>
      </p:sp>
      <p:sp>
        <p:nvSpPr>
          <p:cNvPr id="3" name="內容版面配置區 2">
            <a:extLst>
              <a:ext uri="{FF2B5EF4-FFF2-40B4-BE49-F238E27FC236}">
                <a16:creationId xmlns:a16="http://schemas.microsoft.com/office/drawing/2014/main" id="{BD36770A-0AFE-CCA5-D3B4-6291ADBD4309}"/>
              </a:ext>
            </a:extLst>
          </p:cNvPr>
          <p:cNvSpPr>
            <a:spLocks noGrp="1"/>
          </p:cNvSpPr>
          <p:nvPr>
            <p:ph idx="1"/>
          </p:nvPr>
        </p:nvSpPr>
        <p:spPr>
          <a:xfrm>
            <a:off x="457200" y="1676400"/>
            <a:ext cx="8229600" cy="4454525"/>
          </a:xfrm>
        </p:spPr>
        <p:txBody>
          <a:bodyPr/>
          <a:lstStyle/>
          <a:p>
            <a:pPr>
              <a:buNone/>
            </a:pPr>
            <a:r>
              <a:rPr lang="en-US" altLang="zh-TW" sz="3600" dirty="0">
                <a:solidFill>
                  <a:schemeClr val="bg1">
                    <a:lumMod val="75000"/>
                  </a:schemeClr>
                </a:solidFill>
                <a:latin typeface="微軟正黑體" pitchFamily="34" charset="-120"/>
                <a:ea typeface="微軟正黑體" pitchFamily="34" charset="-120"/>
              </a:rPr>
              <a:t>1. </a:t>
            </a:r>
            <a:r>
              <a:rPr lang="zh-TW" altLang="en-US" sz="3600" b="1" dirty="0">
                <a:solidFill>
                  <a:schemeClr val="bg1">
                    <a:lumMod val="75000"/>
                  </a:schemeClr>
                </a:solidFill>
                <a:latin typeface="微軟正黑體" pitchFamily="34" charset="-120"/>
                <a:ea typeface="微軟正黑體" pitchFamily="34" charset="-120"/>
              </a:rPr>
              <a:t>法律</a:t>
            </a:r>
            <a:r>
              <a:rPr lang="zh-TW" altLang="zh-TW" sz="3600" dirty="0">
                <a:solidFill>
                  <a:schemeClr val="bg1">
                    <a:lumMod val="75000"/>
                  </a:schemeClr>
                </a:solidFill>
                <a:latin typeface="微軟正黑體" pitchFamily="34" charset="-120"/>
                <a:ea typeface="微軟正黑體" pitchFamily="34" charset="-120"/>
              </a:rPr>
              <a:t>：</a:t>
            </a:r>
            <a:r>
              <a:rPr lang="zh-TW" altLang="en-US" sz="3600" dirty="0">
                <a:solidFill>
                  <a:schemeClr val="bg1">
                    <a:lumMod val="75000"/>
                  </a:schemeClr>
                </a:solidFill>
                <a:latin typeface="微軟正黑體" pitchFamily="34" charset="-120"/>
                <a:ea typeface="微軟正黑體" pitchFamily="34" charset="-120"/>
              </a:rPr>
              <a:t>違憲</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b="1" dirty="0">
                <a:solidFill>
                  <a:schemeClr val="bg1">
                    <a:lumMod val="75000"/>
                  </a:schemeClr>
                </a:solidFill>
                <a:latin typeface="微軟正黑體" pitchFamily="34" charset="-120"/>
                <a:ea typeface="微軟正黑體" pitchFamily="34" charset="-120"/>
              </a:rPr>
              <a:t>2. </a:t>
            </a:r>
            <a:r>
              <a:rPr lang="zh-TW" altLang="en-US" sz="3600" b="1" dirty="0">
                <a:solidFill>
                  <a:schemeClr val="bg1">
                    <a:lumMod val="75000"/>
                  </a:schemeClr>
                </a:solidFill>
                <a:latin typeface="微軟正黑體" pitchFamily="34" charset="-120"/>
                <a:ea typeface="微軟正黑體" pitchFamily="34" charset="-120"/>
              </a:rPr>
              <a:t>教育</a:t>
            </a:r>
            <a:r>
              <a:rPr lang="zh-TW" altLang="en-US" sz="3600" dirty="0">
                <a:solidFill>
                  <a:schemeClr val="bg1">
                    <a:lumMod val="75000"/>
                  </a:schemeClr>
                </a:solidFill>
                <a:latin typeface="微軟正黑體" pitchFamily="34" charset="-120"/>
                <a:ea typeface="微軟正黑體" pitchFamily="34" charset="-120"/>
              </a:rPr>
              <a:t>：違背教育的精神</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b="1" dirty="0">
                <a:latin typeface="微軟正黑體" pitchFamily="34" charset="-120"/>
                <a:ea typeface="微軟正黑體" pitchFamily="34" charset="-120"/>
              </a:rPr>
              <a:t>3. </a:t>
            </a:r>
            <a:r>
              <a:rPr lang="zh-TW" altLang="en-US" sz="3600" b="1" dirty="0">
                <a:latin typeface="微軟正黑體" pitchFamily="34" charset="-120"/>
                <a:ea typeface="微軟正黑體" pitchFamily="34" charset="-120"/>
              </a:rPr>
              <a:t>價值觀：違反誠信與良善</a:t>
            </a:r>
            <a:endParaRPr lang="zh-TW" altLang="zh-TW" sz="3600" b="1" dirty="0">
              <a:latin typeface="微軟正黑體" pitchFamily="34" charset="-120"/>
              <a:ea typeface="微軟正黑體" pitchFamily="34" charset="-120"/>
            </a:endParaRPr>
          </a:p>
          <a:p>
            <a:pPr>
              <a:buNone/>
            </a:pPr>
            <a:r>
              <a:rPr lang="en-US" altLang="zh-TW" sz="3600" dirty="0">
                <a:solidFill>
                  <a:schemeClr val="bg1">
                    <a:lumMod val="75000"/>
                  </a:schemeClr>
                </a:solidFill>
                <a:latin typeface="微軟正黑體" pitchFamily="34" charset="-120"/>
                <a:ea typeface="微軟正黑體" pitchFamily="34" charset="-120"/>
              </a:rPr>
              <a:t>4. </a:t>
            </a:r>
            <a:r>
              <a:rPr lang="zh-TW" altLang="en-US" sz="3600" b="1" dirty="0">
                <a:solidFill>
                  <a:schemeClr val="bg1">
                    <a:lumMod val="75000"/>
                  </a:schemeClr>
                </a:solidFill>
                <a:latin typeface="微軟正黑體" pitchFamily="34" charset="-120"/>
                <a:ea typeface="微軟正黑體" pitchFamily="34" charset="-120"/>
              </a:rPr>
              <a:t>結論</a:t>
            </a:r>
            <a:r>
              <a:rPr lang="zh-TW" altLang="en-US" sz="3600" dirty="0">
                <a:solidFill>
                  <a:schemeClr val="bg1">
                    <a:lumMod val="75000"/>
                  </a:schemeClr>
                </a:solidFill>
                <a:latin typeface="微軟正黑體" pitchFamily="34" charset="-120"/>
                <a:ea typeface="微軟正黑體" pitchFamily="34" charset="-120"/>
              </a:rPr>
              <a:t>：廢除</a:t>
            </a:r>
            <a:endParaRPr lang="zh-TW" altLang="zh-TW" sz="3600" dirty="0">
              <a:solidFill>
                <a:schemeClr val="bg1">
                  <a:lumMod val="75000"/>
                </a:schemeClr>
              </a:solidFill>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6F01CEAD-923F-F3F4-A440-977EC610AD3C}"/>
              </a:ext>
            </a:extLst>
          </p:cNvPr>
          <p:cNvSpPr>
            <a:spLocks noGrp="1"/>
          </p:cNvSpPr>
          <p:nvPr>
            <p:ph type="sldNum" sz="quarter" idx="12"/>
          </p:nvPr>
        </p:nvSpPr>
        <p:spPr/>
        <p:txBody>
          <a:bodyPr/>
          <a:lstStyle/>
          <a:p>
            <a:pPr>
              <a:defRPr/>
            </a:pPr>
            <a:fld id="{3C9B98D1-04B5-4CE7-AA4F-CF6585FED172}" type="slidenum">
              <a:rPr lang="en-US" altLang="zh-TW" smtClean="0"/>
              <a:pPr>
                <a:defRPr/>
              </a:pPr>
              <a:t>17</a:t>
            </a:fld>
            <a:endParaRPr lang="en-US" altLang="zh-TW" dirty="0"/>
          </a:p>
        </p:txBody>
      </p:sp>
    </p:spTree>
    <p:extLst>
      <p:ext uri="{BB962C8B-B14F-4D97-AF65-F5344CB8AC3E}">
        <p14:creationId xmlns:p14="http://schemas.microsoft.com/office/powerpoint/2010/main" val="3204639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1F5D8-DA49-D78D-50FA-20C403F1D673}"/>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9A4C9CE1-5B06-15D1-685B-0B9B66CF2D6B}"/>
              </a:ext>
            </a:extLst>
          </p:cNvPr>
          <p:cNvSpPr>
            <a:spLocks noGrp="1"/>
          </p:cNvSpPr>
          <p:nvPr>
            <p:ph type="title"/>
          </p:nvPr>
        </p:nvSpPr>
        <p:spPr/>
        <p:txBody>
          <a:bodyPr/>
          <a:lstStyle/>
          <a:p>
            <a:pPr algn="ctr"/>
            <a:r>
              <a:rPr lang="zh-TW" altLang="en-US" sz="4400" b="1" dirty="0">
                <a:solidFill>
                  <a:srgbClr val="FF0000"/>
                </a:solidFill>
                <a:latin typeface="微軟正黑體" pitchFamily="34" charset="-120"/>
                <a:ea typeface="微軟正黑體" pitchFamily="34" charset="-120"/>
              </a:rPr>
              <a:t>違反誠信</a:t>
            </a:r>
            <a:r>
              <a:rPr lang="zh-TW" altLang="zh-TW" sz="4400" b="1" dirty="0">
                <a:solidFill>
                  <a:srgbClr val="FF0000"/>
                </a:solidFill>
                <a:latin typeface="微軟正黑體" pitchFamily="34" charset="-120"/>
                <a:ea typeface="微軟正黑體" pitchFamily="34" charset="-120"/>
              </a:rPr>
              <a:t> </a:t>
            </a:r>
            <a:endParaRPr lang="zh-TW" altLang="en-US" b="1" dirty="0">
              <a:solidFill>
                <a:srgbClr val="FF0000"/>
              </a:solidFill>
              <a:latin typeface="微軟正黑體" pitchFamily="34" charset="-120"/>
              <a:ea typeface="微軟正黑體" pitchFamily="34" charset="-120"/>
            </a:endParaRPr>
          </a:p>
        </p:txBody>
      </p:sp>
      <p:sp>
        <p:nvSpPr>
          <p:cNvPr id="3" name="內容版面配置區 2">
            <a:extLst>
              <a:ext uri="{FF2B5EF4-FFF2-40B4-BE49-F238E27FC236}">
                <a16:creationId xmlns:a16="http://schemas.microsoft.com/office/drawing/2014/main" id="{B2AC6145-3CE6-AC8F-5412-82DA7D567EDA}"/>
              </a:ext>
            </a:extLst>
          </p:cNvPr>
          <p:cNvSpPr>
            <a:spLocks noGrp="1"/>
          </p:cNvSpPr>
          <p:nvPr>
            <p:ph idx="1"/>
          </p:nvPr>
        </p:nvSpPr>
        <p:spPr>
          <a:xfrm>
            <a:off x="457200" y="1752600"/>
            <a:ext cx="8229600" cy="4378325"/>
          </a:xfrm>
        </p:spPr>
        <p:txBody>
          <a:bodyPr/>
          <a:lstStyle/>
          <a:p>
            <a:pPr algn="ctr">
              <a:buNone/>
            </a:pPr>
            <a:r>
              <a:rPr lang="zh-TW" altLang="en-US" sz="4000" b="1" dirty="0">
                <a:latin typeface="微軟正黑體" pitchFamily="34" charset="-120"/>
                <a:ea typeface="微軟正黑體" pitchFamily="34" charset="-120"/>
              </a:rPr>
              <a:t>因為違憲</a:t>
            </a:r>
            <a:endParaRPr lang="zh-TW" altLang="zh-TW" sz="4000" b="1" dirty="0">
              <a:latin typeface="微軟正黑體" pitchFamily="34" charset="-120"/>
              <a:ea typeface="微軟正黑體" pitchFamily="34" charset="-120"/>
            </a:endParaRPr>
          </a:p>
          <a:p>
            <a:pPr algn="ctr">
              <a:buNone/>
            </a:pPr>
            <a:r>
              <a:rPr lang="zh-TW" altLang="en-US" sz="4000" b="1" dirty="0">
                <a:latin typeface="微軟正黑體" pitchFamily="34" charset="-120"/>
                <a:ea typeface="微軟正黑體" pitchFamily="34" charset="-120"/>
              </a:rPr>
              <a:t>因為違背教育的精神</a:t>
            </a:r>
            <a:endParaRPr lang="en-US" altLang="zh-TW" sz="4000" b="1" dirty="0">
              <a:latin typeface="微軟正黑體" pitchFamily="34" charset="-120"/>
              <a:ea typeface="微軟正黑體" pitchFamily="34" charset="-120"/>
            </a:endParaRPr>
          </a:p>
          <a:p>
            <a:pPr algn="ctr">
              <a:buNone/>
            </a:pPr>
            <a:endParaRPr lang="zh-TW" altLang="zh-TW" sz="1800" b="1" dirty="0">
              <a:latin typeface="微軟正黑體" pitchFamily="34" charset="-120"/>
              <a:ea typeface="微軟正黑體" pitchFamily="34" charset="-120"/>
            </a:endParaRPr>
          </a:p>
          <a:p>
            <a:pPr algn="ctr">
              <a:buNone/>
            </a:pPr>
            <a:r>
              <a:rPr lang="zh-TW" altLang="en-US" sz="4400" b="1" dirty="0">
                <a:solidFill>
                  <a:srgbClr val="FF0000"/>
                </a:solidFill>
                <a:latin typeface="微軟正黑體" pitchFamily="34" charset="-120"/>
                <a:ea typeface="微軟正黑體" pitchFamily="34" charset="-120"/>
              </a:rPr>
              <a:t>更違背良善的價值</a:t>
            </a:r>
            <a:endParaRPr lang="en-US" altLang="zh-TW" sz="4400" b="1" dirty="0">
              <a:solidFill>
                <a:srgbClr val="FF0000"/>
              </a:solidFill>
              <a:latin typeface="微軟正黑體" pitchFamily="34" charset="-120"/>
              <a:ea typeface="微軟正黑體" pitchFamily="34" charset="-120"/>
            </a:endParaRPr>
          </a:p>
          <a:p>
            <a:pPr algn="ctr">
              <a:buNone/>
            </a:pPr>
            <a:r>
              <a:rPr lang="zh-TW" altLang="en-US" sz="4400" b="1" dirty="0">
                <a:latin typeface="微軟正黑體" pitchFamily="34" charset="-120"/>
                <a:ea typeface="微軟正黑體" pitchFamily="34" charset="-120"/>
              </a:rPr>
              <a:t>因為學業退學污名嚴重</a:t>
            </a:r>
            <a:endParaRPr lang="zh-TW" altLang="zh-TW" sz="4400" b="1" dirty="0">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F37F3E46-57E7-EBB0-EF2E-CED207A624CA}"/>
              </a:ext>
            </a:extLst>
          </p:cNvPr>
          <p:cNvSpPr>
            <a:spLocks noGrp="1"/>
          </p:cNvSpPr>
          <p:nvPr>
            <p:ph type="sldNum" sz="quarter" idx="12"/>
          </p:nvPr>
        </p:nvSpPr>
        <p:spPr/>
        <p:txBody>
          <a:bodyPr/>
          <a:lstStyle/>
          <a:p>
            <a:pPr>
              <a:defRPr/>
            </a:pPr>
            <a:fld id="{3C9B98D1-04B5-4CE7-AA4F-CF6585FED172}" type="slidenum">
              <a:rPr lang="en-US" altLang="zh-TW" smtClean="0"/>
              <a:pPr>
                <a:defRPr/>
              </a:pPr>
              <a:t>18</a:t>
            </a:fld>
            <a:endParaRPr lang="en-US" altLang="zh-TW" dirty="0"/>
          </a:p>
        </p:txBody>
      </p:sp>
    </p:spTree>
    <p:extLst>
      <p:ext uri="{BB962C8B-B14F-4D97-AF65-F5344CB8AC3E}">
        <p14:creationId xmlns:p14="http://schemas.microsoft.com/office/powerpoint/2010/main" val="153913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F455B25-741E-E001-6B0B-16D6E73B2365}"/>
              </a:ext>
            </a:extLst>
          </p:cNvPr>
          <p:cNvSpPr>
            <a:spLocks noGrp="1"/>
          </p:cNvSpPr>
          <p:nvPr>
            <p:ph type="title"/>
          </p:nvPr>
        </p:nvSpPr>
        <p:spPr/>
        <p:txBody>
          <a:bodyPr/>
          <a:lstStyle/>
          <a:p>
            <a:r>
              <a:rPr lang="zh-TW" altLang="en-US" dirty="0">
                <a:solidFill>
                  <a:srgbClr val="FF0000"/>
                </a:solidFill>
                <a:latin typeface="微軟正黑體" panose="020B0604030504040204" pitchFamily="34" charset="-120"/>
                <a:ea typeface="微軟正黑體" panose="020B0604030504040204" pitchFamily="34" charset="-120"/>
              </a:rPr>
              <a:t>鄭捷：捷運殺人事件</a:t>
            </a:r>
          </a:p>
        </p:txBody>
      </p:sp>
      <p:sp>
        <p:nvSpPr>
          <p:cNvPr id="3" name="內容版面配置區 2">
            <a:extLst>
              <a:ext uri="{FF2B5EF4-FFF2-40B4-BE49-F238E27FC236}">
                <a16:creationId xmlns:a16="http://schemas.microsoft.com/office/drawing/2014/main" id="{DB804004-660F-395E-73A4-9071F6E687A1}"/>
              </a:ext>
            </a:extLst>
          </p:cNvPr>
          <p:cNvSpPr>
            <a:spLocks noGrp="1"/>
          </p:cNvSpPr>
          <p:nvPr>
            <p:ph idx="1"/>
          </p:nvPr>
        </p:nvSpPr>
        <p:spPr/>
        <p:txBody>
          <a:bodyPr/>
          <a:lstStyle/>
          <a:p>
            <a:pPr marL="0" indent="0">
              <a:buNone/>
            </a:pPr>
            <a:endParaRPr lang="en-US" altLang="zh-TW" dirty="0">
              <a:latin typeface="微軟正黑體" panose="020B0604030504040204" pitchFamily="34" charset="-120"/>
              <a:ea typeface="微軟正黑體" panose="020B0604030504040204" pitchFamily="34" charset="-120"/>
            </a:endParaRPr>
          </a:p>
          <a:p>
            <a:pPr marL="0" indent="0">
              <a:buNone/>
            </a:pPr>
            <a:r>
              <a:rPr lang="zh-TW" altLang="en-US" dirty="0">
                <a:latin typeface="微軟正黑體" panose="020B0604030504040204" pitchFamily="34" charset="-120"/>
                <a:ea typeface="微軟正黑體" panose="020B0604030504040204" pitchFamily="34" charset="-120"/>
              </a:rPr>
              <a:t>國防大學大二下：單二一退學</a:t>
            </a:r>
          </a:p>
          <a:p>
            <a:pPr marL="0" indent="0">
              <a:buNone/>
            </a:pPr>
            <a:r>
              <a:rPr lang="zh-TW" altLang="en-US" dirty="0">
                <a:latin typeface="微軟正黑體" panose="020B0604030504040204" pitchFamily="34" charset="-120"/>
                <a:ea typeface="微軟正黑體" panose="020B0604030504040204" pitchFamily="34" charset="-120"/>
              </a:rPr>
              <a:t>隨即轉學東海</a:t>
            </a:r>
          </a:p>
          <a:p>
            <a:pPr marL="0" indent="0">
              <a:buNone/>
            </a:pPr>
            <a:endParaRPr lang="zh-TW" altLang="en-US" dirty="0">
              <a:latin typeface="微軟正黑體" panose="020B0604030504040204" pitchFamily="34" charset="-120"/>
              <a:ea typeface="微軟正黑體" panose="020B0604030504040204" pitchFamily="34" charset="-120"/>
            </a:endParaRPr>
          </a:p>
          <a:p>
            <a:pPr marL="0" indent="0">
              <a:buNone/>
            </a:pPr>
            <a:r>
              <a:rPr lang="zh-TW" altLang="en-US" sz="3600" dirty="0">
                <a:latin typeface="微軟正黑體" panose="020B0604030504040204" pitchFamily="34" charset="-120"/>
                <a:ea typeface="微軟正黑體" panose="020B0604030504040204" pitchFamily="34" charset="-120"/>
              </a:rPr>
              <a:t>「鄰居推測，可能就是</a:t>
            </a:r>
            <a:r>
              <a:rPr lang="zh-TW" altLang="en-US" sz="3600" b="1" dirty="0">
                <a:highlight>
                  <a:srgbClr val="FFFF00"/>
                </a:highlight>
                <a:latin typeface="微軟正黑體" panose="020B0604030504040204" pitchFamily="34" charset="-120"/>
                <a:ea typeface="微軟正黑體" panose="020B0604030504040204" pitchFamily="34" charset="-120"/>
              </a:rPr>
              <a:t>被退學的挫折</a:t>
            </a:r>
            <a:r>
              <a:rPr lang="zh-TW" altLang="en-US" sz="3600" dirty="0">
                <a:latin typeface="微軟正黑體" panose="020B0604030504040204" pitchFamily="34" charset="-120"/>
                <a:ea typeface="微軟正黑體" panose="020B0604030504040204" pitchFamily="34" charset="-120"/>
              </a:rPr>
              <a:t>，讓鄭嫌</a:t>
            </a:r>
            <a:r>
              <a:rPr lang="zh-TW" altLang="en-US" sz="3600" b="1" dirty="0">
                <a:highlight>
                  <a:srgbClr val="FFFF00"/>
                </a:highlight>
                <a:latin typeface="微軟正黑體" panose="020B0604030504040204" pitchFamily="34" charset="-120"/>
                <a:ea typeface="微軟正黑體" panose="020B0604030504040204" pitchFamily="34" charset="-120"/>
              </a:rPr>
              <a:t>性格大變</a:t>
            </a:r>
            <a:r>
              <a:rPr lang="zh-TW" altLang="en-US" sz="3600" dirty="0">
                <a:latin typeface="微軟正黑體" panose="020B0604030504040204" pitchFamily="34" charset="-120"/>
                <a:ea typeface="微軟正黑體" panose="020B0604030504040204" pitchFamily="34" charset="-120"/>
              </a:rPr>
              <a:t>。」</a:t>
            </a:r>
          </a:p>
          <a:p>
            <a:pPr marL="0" indent="0">
              <a:buNone/>
            </a:pPr>
            <a:endParaRPr lang="zh-TW" altLang="en-US" dirty="0"/>
          </a:p>
        </p:txBody>
      </p:sp>
      <p:sp>
        <p:nvSpPr>
          <p:cNvPr id="4" name="投影片編號版面配置區 3">
            <a:extLst>
              <a:ext uri="{FF2B5EF4-FFF2-40B4-BE49-F238E27FC236}">
                <a16:creationId xmlns:a16="http://schemas.microsoft.com/office/drawing/2014/main" id="{6ABE3849-FBD6-7470-57F8-557CB414A13A}"/>
              </a:ext>
            </a:extLst>
          </p:cNvPr>
          <p:cNvSpPr>
            <a:spLocks noGrp="1"/>
          </p:cNvSpPr>
          <p:nvPr>
            <p:ph type="sldNum" sz="quarter" idx="12"/>
          </p:nvPr>
        </p:nvSpPr>
        <p:spPr/>
        <p:txBody>
          <a:bodyPr/>
          <a:lstStyle/>
          <a:p>
            <a:pPr>
              <a:defRPr/>
            </a:pPr>
            <a:fld id="{3C9B98D1-04B5-4CE7-AA4F-CF6585FED172}" type="slidenum">
              <a:rPr lang="en-US" altLang="zh-TW" smtClean="0"/>
              <a:pPr>
                <a:defRPr/>
              </a:pPr>
              <a:t>19</a:t>
            </a:fld>
            <a:endParaRPr lang="en-US" altLang="zh-TW" dirty="0"/>
          </a:p>
        </p:txBody>
      </p:sp>
    </p:spTree>
    <p:extLst>
      <p:ext uri="{BB962C8B-B14F-4D97-AF65-F5344CB8AC3E}">
        <p14:creationId xmlns:p14="http://schemas.microsoft.com/office/powerpoint/2010/main" val="257065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gn="ctr"/>
            <a:r>
              <a:rPr lang="zh-TW" altLang="en-US" b="1" dirty="0">
                <a:solidFill>
                  <a:srgbClr val="FF0000"/>
                </a:solidFill>
                <a:latin typeface="微軟正黑體" pitchFamily="34" charset="-120"/>
                <a:ea typeface="微軟正黑體" pitchFamily="34" charset="-120"/>
              </a:rPr>
              <a:t>學生因</a:t>
            </a:r>
            <a:r>
              <a:rPr lang="zh-TW" altLang="zh-TW" b="1" dirty="0">
                <a:solidFill>
                  <a:srgbClr val="FF0000"/>
                </a:solidFill>
                <a:latin typeface="微軟正黑體" pitchFamily="34" charset="-120"/>
                <a:ea typeface="微軟正黑體" pitchFamily="34" charset="-120"/>
              </a:rPr>
              <a:t>退學</a:t>
            </a:r>
            <a:r>
              <a:rPr lang="zh-TW" altLang="en-US" b="1" dirty="0">
                <a:solidFill>
                  <a:srgbClr val="FF0000"/>
                </a:solidFill>
                <a:latin typeface="微軟正黑體" pitchFamily="34" charset="-120"/>
                <a:ea typeface="微軟正黑體" pitchFamily="34" charset="-120"/>
              </a:rPr>
              <a:t>而輕生</a:t>
            </a:r>
          </a:p>
        </p:txBody>
      </p:sp>
      <p:sp>
        <p:nvSpPr>
          <p:cNvPr id="3" name="內容版面配置區 2"/>
          <p:cNvSpPr>
            <a:spLocks noGrp="1"/>
          </p:cNvSpPr>
          <p:nvPr>
            <p:ph idx="1"/>
          </p:nvPr>
        </p:nvSpPr>
        <p:spPr>
          <a:xfrm>
            <a:off x="381000" y="1447800"/>
            <a:ext cx="8153400" cy="5334000"/>
          </a:xfrm>
        </p:spPr>
        <p:txBody>
          <a:bodyPr/>
          <a:lstStyle/>
          <a:p>
            <a:pPr algn="ctr">
              <a:buNone/>
            </a:pPr>
            <a:r>
              <a:rPr lang="zh-TW" altLang="en-US" sz="1200" dirty="0">
                <a:latin typeface="微軟正黑體" pitchFamily="34" charset="-120"/>
                <a:ea typeface="微軟正黑體" pitchFamily="34" charset="-120"/>
              </a:rPr>
              <a:t>東森新聞</a:t>
            </a:r>
            <a:r>
              <a:rPr lang="en-US" altLang="zh-TW" sz="1200" dirty="0">
                <a:latin typeface="微軟正黑體" pitchFamily="34" charset="-120"/>
                <a:ea typeface="微軟正黑體" pitchFamily="34" charset="-120"/>
              </a:rPr>
              <a:t>2018/06/30</a:t>
            </a:r>
          </a:p>
          <a:p>
            <a:pPr algn="ctr">
              <a:buNone/>
            </a:pPr>
            <a:r>
              <a:rPr lang="zh-TW" altLang="en-US" sz="1600" dirty="0">
                <a:latin typeface="微軟正黑體" pitchFamily="34" charset="-120"/>
                <a:ea typeface="微軟正黑體" pitchFamily="34" charset="-120"/>
              </a:rPr>
              <a:t>南華男大生宿舍跳樓！</a:t>
            </a:r>
            <a:endParaRPr lang="en-US" altLang="zh-TW" sz="1600" dirty="0">
              <a:latin typeface="微軟正黑體" pitchFamily="34" charset="-120"/>
              <a:ea typeface="微軟正黑體" pitchFamily="34" charset="-120"/>
            </a:endParaRPr>
          </a:p>
          <a:p>
            <a:pPr algn="ctr">
              <a:buNone/>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巫姓男大生是</a:t>
            </a:r>
            <a:r>
              <a:rPr lang="en-US" altLang="zh-TW" sz="1600" dirty="0">
                <a:latin typeface="微軟正黑體" pitchFamily="34" charset="-120"/>
                <a:ea typeface="微軟正黑體" pitchFamily="34" charset="-120"/>
              </a:rPr>
              <a:t>…2</a:t>
            </a:r>
            <a:r>
              <a:rPr lang="zh-TW" altLang="en-US" sz="1600" dirty="0">
                <a:latin typeface="微軟正黑體" pitchFamily="34" charset="-120"/>
                <a:ea typeface="微軟正黑體" pitchFamily="34" charset="-120"/>
              </a:rPr>
              <a:t>年級學生，</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擔心</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可能會被退學</a:t>
            </a:r>
            <a:r>
              <a:rPr lang="en-US" altLang="zh-TW" sz="1600" dirty="0">
                <a:latin typeface="微軟正黑體" pitchFamily="34" charset="-120"/>
                <a:ea typeface="微軟正黑體" pitchFamily="34" charset="-120"/>
              </a:rPr>
              <a:t>…</a:t>
            </a:r>
            <a:endParaRPr lang="zh-TW" altLang="en-US" sz="1600" dirty="0">
              <a:latin typeface="微軟正黑體" pitchFamily="34" charset="-120"/>
              <a:ea typeface="微軟正黑體" pitchFamily="34" charset="-120"/>
            </a:endParaRPr>
          </a:p>
          <a:p>
            <a:pPr algn="ctr">
              <a:buNone/>
            </a:pPr>
            <a:endParaRPr lang="en-US" altLang="zh-TW" sz="600" dirty="0">
              <a:latin typeface="微軟正黑體" pitchFamily="34" charset="-120"/>
              <a:ea typeface="微軟正黑體" pitchFamily="34" charset="-120"/>
            </a:endParaRPr>
          </a:p>
          <a:p>
            <a:pPr algn="ctr">
              <a:buNone/>
            </a:pPr>
            <a:r>
              <a:rPr lang="zh-TW" altLang="en-US" sz="1200" dirty="0">
                <a:latin typeface="微軟正黑體" pitchFamily="34" charset="-120"/>
                <a:ea typeface="微軟正黑體" pitchFamily="34" charset="-120"/>
              </a:rPr>
              <a:t>中時電子報</a:t>
            </a:r>
            <a:r>
              <a:rPr lang="en-US" altLang="zh-TW" sz="1200" dirty="0">
                <a:latin typeface="微軟正黑體" pitchFamily="34" charset="-120"/>
                <a:ea typeface="微軟正黑體" pitchFamily="34" charset="-120"/>
              </a:rPr>
              <a:t>2016/07/13</a:t>
            </a:r>
          </a:p>
          <a:p>
            <a:pPr algn="ctr">
              <a:buNone/>
            </a:pPr>
            <a:r>
              <a:rPr lang="zh-TW" altLang="en-US" sz="1600" dirty="0">
                <a:latin typeface="微軟正黑體" pitchFamily="34" charset="-120"/>
                <a:ea typeface="微軟正黑體" pitchFamily="34" charset="-120"/>
              </a:rPr>
              <a:t>中正大學大二生收退學通知 宿舍墜樓</a:t>
            </a:r>
            <a:endParaRPr lang="en-US" altLang="zh-TW" sz="1600" dirty="0">
              <a:latin typeface="微軟正黑體" pitchFamily="34" charset="-120"/>
              <a:ea typeface="微軟正黑體" pitchFamily="34" charset="-120"/>
            </a:endParaRPr>
          </a:p>
          <a:p>
            <a:pPr algn="ctr">
              <a:buNone/>
            </a:pPr>
            <a:endParaRPr lang="zh-TW" altLang="en-US" sz="600" dirty="0">
              <a:latin typeface="微軟正黑體" pitchFamily="34" charset="-120"/>
              <a:ea typeface="微軟正黑體" pitchFamily="34" charset="-120"/>
            </a:endParaRPr>
          </a:p>
          <a:p>
            <a:pPr algn="ctr">
              <a:buNone/>
            </a:pPr>
            <a:r>
              <a:rPr lang="zh-TW" altLang="en-US" sz="1200" dirty="0">
                <a:latin typeface="微軟正黑體" pitchFamily="34" charset="-120"/>
                <a:ea typeface="微軟正黑體" pitchFamily="34" charset="-120"/>
              </a:rPr>
              <a:t>自由時報 </a:t>
            </a:r>
            <a:r>
              <a:rPr lang="en-US" altLang="zh-TW" sz="1200" dirty="0">
                <a:latin typeface="微軟正黑體" pitchFamily="34" charset="-120"/>
                <a:ea typeface="微軟正黑體" pitchFamily="34" charset="-120"/>
              </a:rPr>
              <a:t>2014/10/26</a:t>
            </a:r>
          </a:p>
          <a:p>
            <a:pPr algn="ctr">
              <a:buNone/>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大四生</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面臨退學，</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遺體在跨海大橋海域尋獲。</a:t>
            </a:r>
          </a:p>
          <a:p>
            <a:pPr algn="ctr">
              <a:buNone/>
            </a:pPr>
            <a:endParaRPr lang="zh-TW" altLang="en-US" sz="600" dirty="0">
              <a:latin typeface="微軟正黑體" pitchFamily="34" charset="-120"/>
              <a:ea typeface="微軟正黑體" pitchFamily="34" charset="-120"/>
            </a:endParaRPr>
          </a:p>
          <a:p>
            <a:pPr algn="ctr">
              <a:buNone/>
            </a:pPr>
            <a:r>
              <a:rPr lang="zh-TW" altLang="en-US" sz="1200" dirty="0">
                <a:latin typeface="微軟正黑體" pitchFamily="34" charset="-120"/>
                <a:ea typeface="微軟正黑體" pitchFamily="34" charset="-120"/>
              </a:rPr>
              <a:t>蘋果日報</a:t>
            </a:r>
            <a:r>
              <a:rPr lang="en-US" altLang="zh-TW" sz="1200" dirty="0">
                <a:latin typeface="微軟正黑體" pitchFamily="34" charset="-120"/>
                <a:ea typeface="微軟正黑體" pitchFamily="34" charset="-120"/>
              </a:rPr>
              <a:t>2011/01/27</a:t>
            </a:r>
          </a:p>
          <a:p>
            <a:pPr algn="ctr">
              <a:buNone/>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一名大學三年級學生，</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恐面臨被退學，</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在租屋處燒炭自殺。</a:t>
            </a:r>
            <a:endParaRPr lang="en-US" altLang="zh-TW" sz="1600" dirty="0">
              <a:latin typeface="微軟正黑體" pitchFamily="34" charset="-120"/>
              <a:ea typeface="微軟正黑體" pitchFamily="34" charset="-120"/>
            </a:endParaRPr>
          </a:p>
          <a:p>
            <a:pPr algn="ctr">
              <a:buNone/>
            </a:pPr>
            <a:endParaRPr lang="en-US" altLang="zh-TW" sz="600" dirty="0">
              <a:latin typeface="微軟正黑體" pitchFamily="34" charset="-120"/>
              <a:ea typeface="微軟正黑體" pitchFamily="34" charset="-120"/>
            </a:endParaRPr>
          </a:p>
          <a:p>
            <a:pPr algn="ctr">
              <a:buNone/>
            </a:pPr>
            <a:r>
              <a:rPr lang="en-US" altLang="zh-TW" sz="1200" dirty="0">
                <a:latin typeface="微軟正黑體" pitchFamily="34" charset="-120"/>
                <a:ea typeface="微軟正黑體" pitchFamily="34" charset="-120"/>
              </a:rPr>
              <a:t>2011/01/27</a:t>
            </a:r>
            <a:r>
              <a:rPr lang="zh-TW" altLang="en-US" sz="1200" dirty="0">
                <a:latin typeface="微軟正黑體" pitchFamily="34" charset="-120"/>
                <a:ea typeface="微軟正黑體" pitchFamily="34" charset="-120"/>
              </a:rPr>
              <a:t>蘋果日報</a:t>
            </a:r>
            <a:endParaRPr lang="en-US" altLang="zh-TW" sz="1200" dirty="0">
              <a:latin typeface="微軟正黑體" pitchFamily="34" charset="-120"/>
              <a:ea typeface="微軟正黑體" pitchFamily="34" charset="-120"/>
            </a:endParaRPr>
          </a:p>
          <a:p>
            <a:pPr algn="ctr">
              <a:buNone/>
            </a:pPr>
            <a:r>
              <a:rPr lang="zh-TW" altLang="en-US" sz="1600" dirty="0">
                <a:latin typeface="微軟正黑體" pitchFamily="34" charset="-120"/>
                <a:ea typeface="微軟正黑體" pitchFamily="34" charset="-120"/>
              </a:rPr>
              <a:t>憂退學 大學生燒炭亡</a:t>
            </a:r>
            <a:endParaRPr lang="en-US" altLang="zh-TW" sz="1600" dirty="0">
              <a:latin typeface="微軟正黑體" pitchFamily="34" charset="-120"/>
              <a:ea typeface="微軟正黑體" pitchFamily="34" charset="-120"/>
            </a:endParaRPr>
          </a:p>
          <a:p>
            <a:pPr algn="ctr">
              <a:buNone/>
            </a:pPr>
            <a:endParaRPr lang="zh-TW" altLang="en-US" sz="600" dirty="0">
              <a:latin typeface="微軟正黑體" pitchFamily="34" charset="-120"/>
              <a:ea typeface="微軟正黑體" pitchFamily="34" charset="-120"/>
            </a:endParaRPr>
          </a:p>
          <a:p>
            <a:pPr algn="ctr">
              <a:buNone/>
            </a:pPr>
            <a:r>
              <a:rPr lang="en-US" altLang="zh-TW" sz="1200" dirty="0">
                <a:latin typeface="微軟正黑體" pitchFamily="34" charset="-120"/>
                <a:ea typeface="微軟正黑體" pitchFamily="34" charset="-120"/>
              </a:rPr>
              <a:t>2010-02-14</a:t>
            </a:r>
            <a:r>
              <a:rPr lang="zh-TW" altLang="en-US" sz="1200" dirty="0">
                <a:latin typeface="微軟正黑體" pitchFamily="34" charset="-120"/>
                <a:ea typeface="微軟正黑體" pitchFamily="34" charset="-120"/>
              </a:rPr>
              <a:t>自由時報</a:t>
            </a:r>
            <a:endParaRPr lang="en-US" altLang="zh-TW" sz="1200" dirty="0">
              <a:latin typeface="微軟正黑體" pitchFamily="34" charset="-120"/>
              <a:ea typeface="微軟正黑體" pitchFamily="34" charset="-120"/>
            </a:endParaRPr>
          </a:p>
          <a:p>
            <a:pPr algn="ctr">
              <a:buNone/>
            </a:pPr>
            <a:r>
              <a:rPr lang="zh-TW" altLang="en-US" sz="1600" dirty="0">
                <a:latin typeface="微軟正黑體" pitchFamily="34" charset="-120"/>
                <a:ea typeface="微軟正黑體" pitchFamily="34" charset="-120"/>
              </a:rPr>
              <a:t>被退學 大學生燒炭</a:t>
            </a:r>
          </a:p>
          <a:p>
            <a:pPr algn="ctr">
              <a:buNone/>
            </a:pPr>
            <a:endParaRPr lang="zh-TW" altLang="en-US" sz="600" dirty="0">
              <a:latin typeface="微軟正黑體" pitchFamily="34" charset="-120"/>
              <a:ea typeface="微軟正黑體" pitchFamily="34" charset="-120"/>
            </a:endParaRPr>
          </a:p>
          <a:p>
            <a:pPr algn="ctr">
              <a:buNone/>
            </a:pPr>
            <a:r>
              <a:rPr lang="en-US" altLang="zh-TW" sz="1200" dirty="0">
                <a:latin typeface="微軟正黑體" pitchFamily="34" charset="-120"/>
                <a:ea typeface="微軟正黑體" pitchFamily="34" charset="-120"/>
              </a:rPr>
              <a:t>2009</a:t>
            </a:r>
            <a:r>
              <a:rPr lang="zh-TW" altLang="en-US" sz="1200" dirty="0">
                <a:latin typeface="微軟正黑體" pitchFamily="34" charset="-120"/>
                <a:ea typeface="微軟正黑體" pitchFamily="34" charset="-120"/>
              </a:rPr>
              <a:t>年</a:t>
            </a:r>
            <a:r>
              <a:rPr lang="en-US" altLang="zh-TW" sz="1200" dirty="0">
                <a:latin typeface="微軟正黑體" pitchFamily="34" charset="-120"/>
                <a:ea typeface="微軟正黑體" pitchFamily="34" charset="-120"/>
              </a:rPr>
              <a:t>2</a:t>
            </a:r>
            <a:r>
              <a:rPr lang="zh-TW" altLang="en-US" sz="1200" dirty="0">
                <a:latin typeface="微軟正黑體" pitchFamily="34" charset="-120"/>
                <a:ea typeface="微軟正黑體" pitchFamily="34" charset="-120"/>
              </a:rPr>
              <a:t>月</a:t>
            </a:r>
            <a:r>
              <a:rPr lang="en-US" altLang="zh-TW" sz="1200" dirty="0">
                <a:latin typeface="微軟正黑體" pitchFamily="34" charset="-120"/>
                <a:ea typeface="微軟正黑體" pitchFamily="34" charset="-120"/>
              </a:rPr>
              <a:t>16</a:t>
            </a:r>
            <a:r>
              <a:rPr lang="zh-TW" altLang="en-US" sz="1200" dirty="0">
                <a:latin typeface="微軟正黑體" pitchFamily="34" charset="-120"/>
                <a:ea typeface="微軟正黑體" pitchFamily="34" charset="-120"/>
              </a:rPr>
              <a:t>日蘋果日報</a:t>
            </a:r>
            <a:endParaRPr lang="en-US" altLang="zh-TW" sz="1200" dirty="0">
              <a:latin typeface="微軟正黑體" pitchFamily="34" charset="-120"/>
              <a:ea typeface="微軟正黑體" pitchFamily="34" charset="-120"/>
            </a:endParaRPr>
          </a:p>
          <a:p>
            <a:pPr algn="ctr">
              <a:buNone/>
            </a:pPr>
            <a:r>
              <a:rPr lang="zh-TW" altLang="en-US" sz="1600" dirty="0">
                <a:latin typeface="微軟正黑體" pitchFamily="34" charset="-120"/>
                <a:ea typeface="微軟正黑體" pitchFamily="34" charset="-120"/>
              </a:rPr>
              <a:t>遭退學大一男開學燒炭亡</a:t>
            </a:r>
          </a:p>
          <a:p>
            <a:pPr algn="ctr">
              <a:buNone/>
            </a:pPr>
            <a:endParaRPr lang="en-US" altLang="zh-TW" sz="600" b="1" dirty="0">
              <a:solidFill>
                <a:srgbClr val="FF0000"/>
              </a:solidFill>
              <a:latin typeface="微軟正黑體" pitchFamily="34" charset="-120"/>
              <a:ea typeface="微軟正黑體" pitchFamily="34" charset="-120"/>
            </a:endParaRPr>
          </a:p>
          <a:p>
            <a:pPr algn="ctr">
              <a:buNone/>
            </a:pPr>
            <a:r>
              <a:rPr lang="zh-TW" altLang="en-US" sz="2000" b="1" dirty="0">
                <a:solidFill>
                  <a:srgbClr val="FF0000"/>
                </a:solidFill>
                <a:latin typeface="微軟正黑體" pitchFamily="34" charset="-120"/>
                <a:ea typeface="微軟正黑體" pitchFamily="34" charset="-120"/>
              </a:rPr>
              <a:t>有多少人在被退學之後沈淪？</a:t>
            </a:r>
            <a:endParaRPr lang="en-US" altLang="zh-TW" sz="2000" b="1" dirty="0">
              <a:solidFill>
                <a:srgbClr val="FF0000"/>
              </a:solidFill>
              <a:latin typeface="微軟正黑體" pitchFamily="34" charset="-120"/>
              <a:ea typeface="微軟正黑體" pitchFamily="34" charset="-120"/>
            </a:endParaRPr>
          </a:p>
          <a:p>
            <a:pPr algn="ctr">
              <a:buNone/>
            </a:pPr>
            <a:r>
              <a:rPr lang="zh-TW" altLang="en-US" sz="2000" b="1" dirty="0">
                <a:solidFill>
                  <a:srgbClr val="FF0000"/>
                </a:solidFill>
                <a:latin typeface="微軟正黑體" pitchFamily="34" charset="-120"/>
                <a:ea typeface="微軟正黑體" pitchFamily="34" charset="-120"/>
              </a:rPr>
              <a:t>大學知道嗎？教育部知道嗎？</a:t>
            </a:r>
          </a:p>
          <a:p>
            <a:pPr algn="ctr">
              <a:buNone/>
            </a:pPr>
            <a:endParaRPr lang="zh-TW" altLang="zh-TW" sz="1600" dirty="0">
              <a:latin typeface="微軟正黑體" pitchFamily="34" charset="-120"/>
              <a:ea typeface="微軟正黑體" pitchFamily="34" charset="-120"/>
            </a:endParaRPr>
          </a:p>
          <a:p>
            <a:pPr>
              <a:buNone/>
            </a:pPr>
            <a:endParaRPr lang="zh-TW" altLang="en-US" dirty="0">
              <a:latin typeface="微軟正黑體" pitchFamily="34" charset="-120"/>
              <a:ea typeface="微軟正黑體" pitchFamily="34" charset="-120"/>
            </a:endParaRPr>
          </a:p>
        </p:txBody>
      </p:sp>
      <p:sp>
        <p:nvSpPr>
          <p:cNvPr id="4" name="投影片編號版面配置區 3">
            <a:extLst>
              <a:ext uri="{FF2B5EF4-FFF2-40B4-BE49-F238E27FC236}">
                <a16:creationId xmlns:a16="http://schemas.microsoft.com/office/drawing/2014/main" id="{7AF7DE5F-3524-D531-A289-1A9549B886C4}"/>
              </a:ext>
            </a:extLst>
          </p:cNvPr>
          <p:cNvSpPr>
            <a:spLocks noGrp="1"/>
          </p:cNvSpPr>
          <p:nvPr>
            <p:ph type="sldNum" sz="quarter" idx="12"/>
          </p:nvPr>
        </p:nvSpPr>
        <p:spPr/>
        <p:txBody>
          <a:bodyPr/>
          <a:lstStyle/>
          <a:p>
            <a:pPr>
              <a:defRPr/>
            </a:pPr>
            <a:fld id="{3C9B98D1-04B5-4CE7-AA4F-CF6585FED172}" type="slidenum">
              <a:rPr lang="en-US" altLang="zh-TW" smtClean="0"/>
              <a:pPr>
                <a:defRPr/>
              </a:pPr>
              <a:t>20</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11" end="11"/>
                                            </p:txEl>
                                          </p:spTgt>
                                        </p:tgtEl>
                                        <p:attrNameLst>
                                          <p:attrName>style.visibility</p:attrName>
                                        </p:attrNameLst>
                                      </p:cBhvr>
                                      <p:to>
                                        <p:strVal val="visible"/>
                                      </p:to>
                                    </p:set>
                                    <p:anim calcmode="lin" valueType="num">
                                      <p:cBhvr additive="base">
                                        <p:cTn id="4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3" end="13"/>
                                            </p:txEl>
                                          </p:spTgt>
                                        </p:tgtEl>
                                        <p:attrNameLst>
                                          <p:attrName>style.visibility</p:attrName>
                                        </p:attrNameLst>
                                      </p:cBhvr>
                                      <p:to>
                                        <p:strVal val="visible"/>
                                      </p:to>
                                    </p:set>
                                    <p:anim calcmode="lin" valueType="num">
                                      <p:cBhvr additive="base">
                                        <p:cTn id="5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4" end="14"/>
                                            </p:txEl>
                                          </p:spTgt>
                                        </p:tgtEl>
                                        <p:attrNameLst>
                                          <p:attrName>style.visibility</p:attrName>
                                        </p:attrNameLst>
                                      </p:cBhvr>
                                      <p:to>
                                        <p:strVal val="visible"/>
                                      </p:to>
                                    </p:set>
                                    <p:anim calcmode="lin" valueType="num">
                                      <p:cBhvr additive="base">
                                        <p:cTn id="55"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6" end="16"/>
                                            </p:txEl>
                                          </p:spTgt>
                                        </p:tgtEl>
                                        <p:attrNameLst>
                                          <p:attrName>style.visibility</p:attrName>
                                        </p:attrNameLst>
                                      </p:cBhvr>
                                      <p:to>
                                        <p:strVal val="visible"/>
                                      </p:to>
                                    </p:set>
                                    <p:anim calcmode="lin" valueType="num">
                                      <p:cBhvr additive="base">
                                        <p:cTn id="61"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
                                            <p:txEl>
                                              <p:pRg st="17" end="17"/>
                                            </p:txEl>
                                          </p:spTgt>
                                        </p:tgtEl>
                                        <p:attrNameLst>
                                          <p:attrName>style.visibility</p:attrName>
                                        </p:attrNameLst>
                                      </p:cBhvr>
                                      <p:to>
                                        <p:strVal val="visible"/>
                                      </p:to>
                                    </p:set>
                                    <p:anim calcmode="lin" valueType="num">
                                      <p:cBhvr additive="base">
                                        <p:cTn id="65"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3">
                                            <p:txEl>
                                              <p:pRg st="19" end="19"/>
                                            </p:txEl>
                                          </p:spTgt>
                                        </p:tgtEl>
                                        <p:attrNameLst>
                                          <p:attrName>style.visibility</p:attrName>
                                        </p:attrNameLst>
                                      </p:cBhvr>
                                      <p:to>
                                        <p:strVal val="visible"/>
                                      </p:to>
                                    </p:set>
                                    <p:anim calcmode="lin" valueType="num">
                                      <p:cBhvr additive="base">
                                        <p:cTn id="71"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
                                            <p:txEl>
                                              <p:pRg st="20" end="20"/>
                                            </p:txEl>
                                          </p:spTgt>
                                        </p:tgtEl>
                                        <p:attrNameLst>
                                          <p:attrName>style.visibility</p:attrName>
                                        </p:attrNameLst>
                                      </p:cBhvr>
                                      <p:to>
                                        <p:strVal val="visible"/>
                                      </p:to>
                                    </p:set>
                                    <p:anim calcmode="lin" valueType="num">
                                      <p:cBhvr additive="base">
                                        <p:cTn id="75"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3">
                                            <p:txEl>
                                              <p:pRg st="22" end="22"/>
                                            </p:txEl>
                                          </p:spTgt>
                                        </p:tgtEl>
                                        <p:attrNameLst>
                                          <p:attrName>style.visibility</p:attrName>
                                        </p:attrNameLst>
                                      </p:cBhvr>
                                      <p:to>
                                        <p:strVal val="visible"/>
                                      </p:to>
                                    </p:set>
                                    <p:anim calcmode="lin" valueType="num">
                                      <p:cBhvr additive="base">
                                        <p:cTn id="81"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3">
                                            <p:txEl>
                                              <p:pRg st="23" end="23"/>
                                            </p:txEl>
                                          </p:spTgt>
                                        </p:tgtEl>
                                        <p:attrNameLst>
                                          <p:attrName>style.visibility</p:attrName>
                                        </p:attrNameLst>
                                      </p:cBhvr>
                                      <p:to>
                                        <p:strVal val="visible"/>
                                      </p:to>
                                    </p:set>
                                    <p:anim calcmode="lin" valueType="num">
                                      <p:cBhvr additive="base">
                                        <p:cTn id="85"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4A91C3E-A639-150B-A374-EC5D31BE8AFD}"/>
              </a:ext>
            </a:extLst>
          </p:cNvPr>
          <p:cNvSpPr>
            <a:spLocks noGrp="1"/>
          </p:cNvSpPr>
          <p:nvPr>
            <p:ph type="title"/>
          </p:nvPr>
        </p:nvSpPr>
        <p:spPr/>
        <p:txBody>
          <a:bodyPr/>
          <a:lstStyle/>
          <a:p>
            <a:r>
              <a:rPr lang="en-US" altLang="zh-TW"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112/9/18</a:t>
            </a:r>
            <a:r>
              <a:rPr lang="zh-TW" altLang="en-US"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教育部回應監察院</a:t>
            </a:r>
          </a:p>
        </p:txBody>
      </p:sp>
      <p:pic>
        <p:nvPicPr>
          <p:cNvPr id="6" name="內容版面配置區 5" descr="一張含有 文字, 字型, 螢幕擷取畫面, 文件 的圖片&#10;&#10;自動產生的描述">
            <a:extLst>
              <a:ext uri="{FF2B5EF4-FFF2-40B4-BE49-F238E27FC236}">
                <a16:creationId xmlns:a16="http://schemas.microsoft.com/office/drawing/2014/main" id="{22B61304-A804-26E8-2BFC-D7875FD718E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4623" y="1600200"/>
            <a:ext cx="8194754" cy="4530725"/>
          </a:xfrm>
        </p:spPr>
      </p:pic>
      <p:sp>
        <p:nvSpPr>
          <p:cNvPr id="4" name="投影片編號版面配置區 3">
            <a:extLst>
              <a:ext uri="{FF2B5EF4-FFF2-40B4-BE49-F238E27FC236}">
                <a16:creationId xmlns:a16="http://schemas.microsoft.com/office/drawing/2014/main" id="{0C5AC4B1-E9D0-524B-9D9B-230E2C2D3418}"/>
              </a:ext>
            </a:extLst>
          </p:cNvPr>
          <p:cNvSpPr>
            <a:spLocks noGrp="1"/>
          </p:cNvSpPr>
          <p:nvPr>
            <p:ph type="sldNum" sz="quarter" idx="12"/>
          </p:nvPr>
        </p:nvSpPr>
        <p:spPr/>
        <p:txBody>
          <a:bodyPr/>
          <a:lstStyle/>
          <a:p>
            <a:pPr>
              <a:defRPr/>
            </a:pPr>
            <a:fld id="{3C9B98D1-04B5-4CE7-AA4F-CF6585FED172}" type="slidenum">
              <a:rPr lang="en-US" altLang="zh-TW" smtClean="0"/>
              <a:pPr>
                <a:defRPr/>
              </a:pPr>
              <a:t>21</a:t>
            </a:fld>
            <a:endParaRPr lang="en-US" altLang="zh-TW" dirty="0"/>
          </a:p>
        </p:txBody>
      </p:sp>
      <p:sp>
        <p:nvSpPr>
          <p:cNvPr id="7" name="矩形 6">
            <a:extLst>
              <a:ext uri="{FF2B5EF4-FFF2-40B4-BE49-F238E27FC236}">
                <a16:creationId xmlns:a16="http://schemas.microsoft.com/office/drawing/2014/main" id="{E9C9BDE5-68D9-0470-4187-AD69D30D56DF}"/>
              </a:ext>
            </a:extLst>
          </p:cNvPr>
          <p:cNvSpPr/>
          <p:nvPr/>
        </p:nvSpPr>
        <p:spPr>
          <a:xfrm>
            <a:off x="1371600" y="3733800"/>
            <a:ext cx="7239000" cy="838200"/>
          </a:xfrm>
          <a:prstGeom prst="rect">
            <a:avLst/>
          </a:prstGeom>
          <a:solidFill>
            <a:schemeClr val="bg2">
              <a:lumMod val="20000"/>
              <a:lumOff val="80000"/>
              <a:alpha val="19000"/>
            </a:schemeClr>
          </a:solidFill>
          <a:ln w="101600">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421619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內容版面配置區 6" descr="一張含有 文字, 字型, 行, 數字 的圖片&#10;&#10;自動產生的描述">
            <a:extLst>
              <a:ext uri="{FF2B5EF4-FFF2-40B4-BE49-F238E27FC236}">
                <a16:creationId xmlns:a16="http://schemas.microsoft.com/office/drawing/2014/main" id="{21D11296-0C2A-1822-DA2C-42831DDCFE6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6700" y="1981200"/>
            <a:ext cx="8610600" cy="3505200"/>
          </a:xfrm>
        </p:spPr>
      </p:pic>
      <p:sp>
        <p:nvSpPr>
          <p:cNvPr id="4" name="投影片編號版面配置區 3">
            <a:extLst>
              <a:ext uri="{FF2B5EF4-FFF2-40B4-BE49-F238E27FC236}">
                <a16:creationId xmlns:a16="http://schemas.microsoft.com/office/drawing/2014/main" id="{ED4ACF1F-7D80-4B5A-FAB3-9CBD58A60463}"/>
              </a:ext>
            </a:extLst>
          </p:cNvPr>
          <p:cNvSpPr>
            <a:spLocks noGrp="1"/>
          </p:cNvSpPr>
          <p:nvPr>
            <p:ph type="sldNum" sz="quarter" idx="12"/>
          </p:nvPr>
        </p:nvSpPr>
        <p:spPr/>
        <p:txBody>
          <a:bodyPr/>
          <a:lstStyle/>
          <a:p>
            <a:pPr>
              <a:defRPr/>
            </a:pPr>
            <a:fld id="{3C9B98D1-04B5-4CE7-AA4F-CF6585FED172}" type="slidenum">
              <a:rPr lang="en-US" altLang="zh-TW" smtClean="0"/>
              <a:pPr>
                <a:defRPr/>
              </a:pPr>
              <a:t>22</a:t>
            </a:fld>
            <a:endParaRPr lang="en-US" altLang="zh-TW" dirty="0"/>
          </a:p>
        </p:txBody>
      </p:sp>
      <p:sp>
        <p:nvSpPr>
          <p:cNvPr id="5" name="標題 1">
            <a:extLst>
              <a:ext uri="{FF2B5EF4-FFF2-40B4-BE49-F238E27FC236}">
                <a16:creationId xmlns:a16="http://schemas.microsoft.com/office/drawing/2014/main" id="{A43E7736-7F45-CA5F-E3B8-3873E1F257C7}"/>
              </a:ext>
            </a:extLst>
          </p:cNvPr>
          <p:cNvSpPr>
            <a:spLocks noGrp="1"/>
          </p:cNvSpPr>
          <p:nvPr>
            <p:ph type="title"/>
          </p:nvPr>
        </p:nvSpPr>
        <p:spPr>
          <a:xfrm>
            <a:off x="457200" y="277813"/>
            <a:ext cx="8229600" cy="1139825"/>
          </a:xfrm>
        </p:spPr>
        <p:txBody>
          <a:bodyPr/>
          <a:lstStyle/>
          <a:p>
            <a:r>
              <a:rPr lang="en-US" altLang="zh-TW"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112/9/18</a:t>
            </a:r>
            <a:r>
              <a:rPr lang="zh-TW" altLang="en-US"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教育部回應監察院</a:t>
            </a:r>
          </a:p>
        </p:txBody>
      </p:sp>
      <p:sp>
        <p:nvSpPr>
          <p:cNvPr id="8" name="矩形 7">
            <a:extLst>
              <a:ext uri="{FF2B5EF4-FFF2-40B4-BE49-F238E27FC236}">
                <a16:creationId xmlns:a16="http://schemas.microsoft.com/office/drawing/2014/main" id="{6AAC2042-DA9C-9582-F35A-0FD0437FDB17}"/>
              </a:ext>
            </a:extLst>
          </p:cNvPr>
          <p:cNvSpPr/>
          <p:nvPr/>
        </p:nvSpPr>
        <p:spPr>
          <a:xfrm>
            <a:off x="4114800" y="2819400"/>
            <a:ext cx="4343400" cy="533400"/>
          </a:xfrm>
          <a:prstGeom prst="rect">
            <a:avLst/>
          </a:prstGeom>
          <a:solidFill>
            <a:schemeClr val="bg2">
              <a:lumMod val="20000"/>
              <a:lumOff val="80000"/>
              <a:alpha val="19000"/>
            </a:schemeClr>
          </a:solidFill>
          <a:ln w="101600">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77089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04800" y="1828800"/>
            <a:ext cx="8077200" cy="4302125"/>
          </a:xfrm>
        </p:spPr>
        <p:txBody>
          <a:bodyPr/>
          <a:lstStyle/>
          <a:p>
            <a:pPr>
              <a:buNone/>
            </a:pPr>
            <a:endParaRPr lang="en-US" altLang="zh-TW" sz="2400" dirty="0">
              <a:latin typeface="微軟正黑體" pitchFamily="34" charset="-120"/>
              <a:ea typeface="微軟正黑體" pitchFamily="34" charset="-120"/>
            </a:endParaRPr>
          </a:p>
          <a:p>
            <a:pPr>
              <a:buNone/>
            </a:pPr>
            <a:endParaRPr lang="en-US" altLang="zh-TW" sz="2400" dirty="0">
              <a:latin typeface="微軟正黑體" pitchFamily="34" charset="-120"/>
              <a:ea typeface="微軟正黑體" pitchFamily="34" charset="-120"/>
            </a:endParaRPr>
          </a:p>
          <a:p>
            <a:pPr>
              <a:buNone/>
            </a:pPr>
            <a:r>
              <a:rPr lang="en-US" altLang="zh-TW" sz="2400" dirty="0">
                <a:latin typeface="微軟正黑體" pitchFamily="34" charset="-120"/>
                <a:ea typeface="微軟正黑體" pitchFamily="34" charset="-120"/>
              </a:rPr>
              <a:t>	</a:t>
            </a:r>
          </a:p>
          <a:p>
            <a:pPr>
              <a:buNone/>
            </a:pPr>
            <a:endParaRPr lang="en-US" altLang="zh-TW" sz="2400" dirty="0">
              <a:latin typeface="微軟正黑體" pitchFamily="34" charset="-120"/>
              <a:ea typeface="微軟正黑體" pitchFamily="34" charset="-120"/>
            </a:endParaRPr>
          </a:p>
          <a:p>
            <a:pPr>
              <a:buNone/>
            </a:pPr>
            <a:r>
              <a:rPr lang="en-US" altLang="zh-TW" sz="2400"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嗨大家相信大家看到這裡我應該已經不在這個社會而不是在這個世界上了已經自殺成功了所以才會這一天被</a:t>
            </a:r>
            <a:r>
              <a:rPr lang="en-US" altLang="zh-TW" dirty="0">
                <a:latin typeface="微軟正黑體" pitchFamily="34" charset="-120"/>
                <a:ea typeface="微軟正黑體" pitchFamily="34" charset="-120"/>
              </a:rPr>
              <a:t>Po</a:t>
            </a:r>
            <a:r>
              <a:rPr lang="zh-TW" altLang="en-US" dirty="0">
                <a:latin typeface="微軟正黑體" pitchFamily="34" charset="-120"/>
                <a:ea typeface="微軟正黑體" pitchFamily="34" charset="-120"/>
              </a:rPr>
              <a:t>出來呃我之所以會</a:t>
            </a:r>
            <a:r>
              <a:rPr lang="zh-TW" altLang="en-US" dirty="0">
                <a:solidFill>
                  <a:srgbClr val="FF0000"/>
                </a:solidFill>
                <a:latin typeface="微軟正黑體" pitchFamily="34" charset="-120"/>
                <a:ea typeface="微軟正黑體" pitchFamily="34" charset="-120"/>
              </a:rPr>
              <a:t>選擇結束自己的生命地衣點是</a:t>
            </a:r>
            <a:r>
              <a:rPr lang="zh-TW" altLang="en-US" dirty="0">
                <a:solidFill>
                  <a:srgbClr val="FF0000"/>
                </a:solidFill>
                <a:highlight>
                  <a:srgbClr val="FFFF00"/>
                </a:highlight>
                <a:latin typeface="微軟正黑體" pitchFamily="34" charset="-120"/>
                <a:ea typeface="微軟正黑體" pitchFamily="34" charset="-120"/>
              </a:rPr>
              <a:t>因為台大存在這一個退學就退學的機制</a:t>
            </a:r>
          </a:p>
        </p:txBody>
      </p:sp>
      <p:pic>
        <p:nvPicPr>
          <p:cNvPr id="4" name="圖片 3" descr="台大殺死了我.jpg"/>
          <p:cNvPicPr>
            <a:picLocks noChangeAspect="1"/>
          </p:cNvPicPr>
          <p:nvPr/>
        </p:nvPicPr>
        <p:blipFill>
          <a:blip r:embed="rId2" cstate="print"/>
          <a:stretch>
            <a:fillRect/>
          </a:stretch>
        </p:blipFill>
        <p:spPr>
          <a:xfrm>
            <a:off x="609599" y="1524000"/>
            <a:ext cx="5623315" cy="1828800"/>
          </a:xfrm>
          <a:prstGeom prst="rect">
            <a:avLst/>
          </a:prstGeom>
        </p:spPr>
      </p:pic>
      <p:sp>
        <p:nvSpPr>
          <p:cNvPr id="6" name="投影片編號版面配置區 5">
            <a:extLst>
              <a:ext uri="{FF2B5EF4-FFF2-40B4-BE49-F238E27FC236}">
                <a16:creationId xmlns:a16="http://schemas.microsoft.com/office/drawing/2014/main" id="{E41824F7-767F-535E-2684-66570E65626E}"/>
              </a:ext>
            </a:extLst>
          </p:cNvPr>
          <p:cNvSpPr>
            <a:spLocks noGrp="1"/>
          </p:cNvSpPr>
          <p:nvPr>
            <p:ph type="sldNum" sz="quarter" idx="12"/>
          </p:nvPr>
        </p:nvSpPr>
        <p:spPr/>
        <p:txBody>
          <a:bodyPr/>
          <a:lstStyle/>
          <a:p>
            <a:pPr>
              <a:defRPr/>
            </a:pPr>
            <a:fld id="{3C9B98D1-04B5-4CE7-AA4F-CF6585FED172}" type="slidenum">
              <a:rPr lang="en-US" altLang="zh-TW" smtClean="0"/>
              <a:pPr>
                <a:defRPr/>
              </a:pPr>
              <a:t>23</a:t>
            </a:fld>
            <a:endParaRPr lang="en-US" altLang="zh-TW" dirty="0"/>
          </a:p>
        </p:txBody>
      </p:sp>
      <p:sp>
        <p:nvSpPr>
          <p:cNvPr id="10" name="標題 1">
            <a:extLst>
              <a:ext uri="{FF2B5EF4-FFF2-40B4-BE49-F238E27FC236}">
                <a16:creationId xmlns:a16="http://schemas.microsoft.com/office/drawing/2014/main" id="{0D24EAC1-B1C3-C819-1A24-4069EDDE203C}"/>
              </a:ext>
            </a:extLst>
          </p:cNvPr>
          <p:cNvSpPr>
            <a:spLocks noGrp="1"/>
          </p:cNvSpPr>
          <p:nvPr>
            <p:ph type="title"/>
          </p:nvPr>
        </p:nvSpPr>
        <p:spPr>
          <a:xfrm>
            <a:off x="457200" y="277813"/>
            <a:ext cx="8229600" cy="1139825"/>
          </a:xfrm>
        </p:spPr>
        <p:txBody>
          <a:bodyPr/>
          <a:lstStyle/>
          <a:p>
            <a:pPr algn="ctr"/>
            <a:r>
              <a:rPr lang="zh-TW" altLang="en-US" b="1" dirty="0">
                <a:solidFill>
                  <a:srgbClr val="FF0000"/>
                </a:solidFill>
                <a:latin typeface="微軟正黑體" pitchFamily="34" charset="-120"/>
                <a:ea typeface="微軟正黑體" pitchFamily="34" charset="-120"/>
              </a:rPr>
              <a:t>學生因</a:t>
            </a:r>
            <a:r>
              <a:rPr lang="zh-TW" altLang="zh-TW" b="1" dirty="0">
                <a:solidFill>
                  <a:srgbClr val="FF0000"/>
                </a:solidFill>
                <a:latin typeface="微軟正黑體" pitchFamily="34" charset="-120"/>
                <a:ea typeface="微軟正黑體" pitchFamily="34" charset="-120"/>
              </a:rPr>
              <a:t>退學</a:t>
            </a:r>
            <a:r>
              <a:rPr lang="zh-TW" altLang="en-US" b="1" dirty="0">
                <a:solidFill>
                  <a:srgbClr val="FF0000"/>
                </a:solidFill>
                <a:latin typeface="微軟正黑體" pitchFamily="34" charset="-120"/>
                <a:ea typeface="微軟正黑體" pitchFamily="34" charset="-120"/>
              </a:rPr>
              <a:t>而輕生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4A39E-469D-5646-0289-0FC0E5C78AE7}"/>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DEB9ECB1-D9E6-21F7-CF24-E7F3A9B0822F}"/>
              </a:ext>
            </a:extLst>
          </p:cNvPr>
          <p:cNvSpPr>
            <a:spLocks noGrp="1"/>
          </p:cNvSpPr>
          <p:nvPr>
            <p:ph type="title"/>
          </p:nvPr>
        </p:nvSpPr>
        <p:spPr/>
        <p:txBody>
          <a:bodyPr/>
          <a:lstStyle/>
          <a:p>
            <a:pPr algn="ctr"/>
            <a:r>
              <a:rPr lang="zh-TW" altLang="zh-TW" sz="4400" b="1" dirty="0">
                <a:solidFill>
                  <a:schemeClr val="tx1"/>
                </a:solidFill>
                <a:latin typeface="微軟正黑體" pitchFamily="34" charset="-120"/>
                <a:ea typeface="微軟正黑體" pitchFamily="34" charset="-120"/>
              </a:rPr>
              <a:t>為什麼必須廢除？ </a:t>
            </a:r>
            <a:endParaRPr lang="zh-TW" altLang="en-US" b="1" dirty="0">
              <a:solidFill>
                <a:schemeClr val="tx1"/>
              </a:solidFill>
              <a:latin typeface="微軟正黑體" pitchFamily="34" charset="-120"/>
              <a:ea typeface="微軟正黑體" pitchFamily="34" charset="-120"/>
            </a:endParaRPr>
          </a:p>
        </p:txBody>
      </p:sp>
      <p:sp>
        <p:nvSpPr>
          <p:cNvPr id="3" name="內容版面配置區 2">
            <a:extLst>
              <a:ext uri="{FF2B5EF4-FFF2-40B4-BE49-F238E27FC236}">
                <a16:creationId xmlns:a16="http://schemas.microsoft.com/office/drawing/2014/main" id="{DA766090-2626-B786-C4A2-CD9412BE3ED4}"/>
              </a:ext>
            </a:extLst>
          </p:cNvPr>
          <p:cNvSpPr>
            <a:spLocks noGrp="1"/>
          </p:cNvSpPr>
          <p:nvPr>
            <p:ph idx="1"/>
          </p:nvPr>
        </p:nvSpPr>
        <p:spPr>
          <a:xfrm>
            <a:off x="457200" y="1676400"/>
            <a:ext cx="8229600" cy="4454525"/>
          </a:xfrm>
        </p:spPr>
        <p:txBody>
          <a:bodyPr/>
          <a:lstStyle/>
          <a:p>
            <a:pPr>
              <a:buNone/>
            </a:pPr>
            <a:r>
              <a:rPr lang="en-US" altLang="zh-TW" sz="3600" dirty="0">
                <a:solidFill>
                  <a:schemeClr val="bg1">
                    <a:lumMod val="75000"/>
                  </a:schemeClr>
                </a:solidFill>
                <a:latin typeface="微軟正黑體" pitchFamily="34" charset="-120"/>
                <a:ea typeface="微軟正黑體" pitchFamily="34" charset="-120"/>
              </a:rPr>
              <a:t>1. </a:t>
            </a:r>
            <a:r>
              <a:rPr lang="zh-TW" altLang="en-US" sz="3600" b="1" dirty="0">
                <a:solidFill>
                  <a:schemeClr val="bg1">
                    <a:lumMod val="75000"/>
                  </a:schemeClr>
                </a:solidFill>
                <a:latin typeface="微軟正黑體" pitchFamily="34" charset="-120"/>
                <a:ea typeface="微軟正黑體" pitchFamily="34" charset="-120"/>
              </a:rPr>
              <a:t>法律</a:t>
            </a:r>
            <a:r>
              <a:rPr lang="zh-TW" altLang="zh-TW" sz="3600" dirty="0">
                <a:solidFill>
                  <a:schemeClr val="bg1">
                    <a:lumMod val="75000"/>
                  </a:schemeClr>
                </a:solidFill>
                <a:latin typeface="微軟正黑體" pitchFamily="34" charset="-120"/>
                <a:ea typeface="微軟正黑體" pitchFamily="34" charset="-120"/>
              </a:rPr>
              <a:t>：</a:t>
            </a:r>
            <a:r>
              <a:rPr lang="zh-TW" altLang="en-US" sz="3600" dirty="0">
                <a:solidFill>
                  <a:schemeClr val="bg1">
                    <a:lumMod val="75000"/>
                  </a:schemeClr>
                </a:solidFill>
                <a:latin typeface="微軟正黑體" pitchFamily="34" charset="-120"/>
                <a:ea typeface="微軟正黑體" pitchFamily="34" charset="-120"/>
              </a:rPr>
              <a:t>違憲</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b="1" dirty="0">
                <a:solidFill>
                  <a:schemeClr val="bg1">
                    <a:lumMod val="75000"/>
                  </a:schemeClr>
                </a:solidFill>
                <a:latin typeface="微軟正黑體" pitchFamily="34" charset="-120"/>
                <a:ea typeface="微軟正黑體" pitchFamily="34" charset="-120"/>
              </a:rPr>
              <a:t>2. </a:t>
            </a:r>
            <a:r>
              <a:rPr lang="zh-TW" altLang="en-US" sz="3600" b="1" dirty="0">
                <a:solidFill>
                  <a:schemeClr val="bg1">
                    <a:lumMod val="75000"/>
                  </a:schemeClr>
                </a:solidFill>
                <a:latin typeface="微軟正黑體" pitchFamily="34" charset="-120"/>
                <a:ea typeface="微軟正黑體" pitchFamily="34" charset="-120"/>
              </a:rPr>
              <a:t>教育</a:t>
            </a:r>
            <a:r>
              <a:rPr lang="zh-TW" altLang="en-US" sz="3600" dirty="0">
                <a:solidFill>
                  <a:schemeClr val="bg1">
                    <a:lumMod val="75000"/>
                  </a:schemeClr>
                </a:solidFill>
                <a:latin typeface="微軟正黑體" pitchFamily="34" charset="-120"/>
                <a:ea typeface="微軟正黑體" pitchFamily="34" charset="-120"/>
              </a:rPr>
              <a:t>：違背教育的精神</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b="1" dirty="0">
                <a:solidFill>
                  <a:schemeClr val="bg1">
                    <a:lumMod val="75000"/>
                  </a:schemeClr>
                </a:solidFill>
                <a:latin typeface="微軟正黑體" pitchFamily="34" charset="-120"/>
                <a:ea typeface="微軟正黑體" pitchFamily="34" charset="-120"/>
              </a:rPr>
              <a:t>3. </a:t>
            </a:r>
            <a:r>
              <a:rPr lang="zh-TW" altLang="en-US" sz="3600" b="1" dirty="0">
                <a:solidFill>
                  <a:schemeClr val="bg1">
                    <a:lumMod val="75000"/>
                  </a:schemeClr>
                </a:solidFill>
                <a:latin typeface="微軟正黑體" pitchFamily="34" charset="-120"/>
                <a:ea typeface="微軟正黑體" pitchFamily="34" charset="-120"/>
              </a:rPr>
              <a:t>價值觀</a:t>
            </a:r>
            <a:r>
              <a:rPr lang="zh-TW" altLang="en-US" sz="3600" dirty="0">
                <a:solidFill>
                  <a:schemeClr val="bg1">
                    <a:lumMod val="75000"/>
                  </a:schemeClr>
                </a:solidFill>
                <a:latin typeface="微軟正黑體" pitchFamily="34" charset="-120"/>
                <a:ea typeface="微軟正黑體" pitchFamily="34" charset="-120"/>
              </a:rPr>
              <a:t>：違反誠信與良善</a:t>
            </a:r>
            <a:endParaRPr lang="zh-TW" altLang="zh-TW" sz="3600" dirty="0">
              <a:solidFill>
                <a:schemeClr val="bg1">
                  <a:lumMod val="75000"/>
                </a:schemeClr>
              </a:solidFill>
              <a:latin typeface="微軟正黑體" pitchFamily="34" charset="-120"/>
              <a:ea typeface="微軟正黑體" pitchFamily="34" charset="-120"/>
            </a:endParaRPr>
          </a:p>
          <a:p>
            <a:pPr>
              <a:buNone/>
            </a:pPr>
            <a:r>
              <a:rPr lang="en-US" altLang="zh-TW" sz="3600" b="1" dirty="0">
                <a:latin typeface="微軟正黑體" pitchFamily="34" charset="-120"/>
                <a:ea typeface="微軟正黑體" pitchFamily="34" charset="-120"/>
              </a:rPr>
              <a:t>4. </a:t>
            </a:r>
            <a:r>
              <a:rPr lang="zh-TW" altLang="en-US" sz="3600" b="1" dirty="0">
                <a:latin typeface="微軟正黑體" pitchFamily="34" charset="-120"/>
                <a:ea typeface="微軟正黑體" pitchFamily="34" charset="-120"/>
              </a:rPr>
              <a:t>結論：廢除</a:t>
            </a:r>
            <a:endParaRPr lang="zh-TW" altLang="zh-TW" sz="3600" b="1" dirty="0">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6F17C063-5D99-B1FC-B43E-D9CB999A4328}"/>
              </a:ext>
            </a:extLst>
          </p:cNvPr>
          <p:cNvSpPr>
            <a:spLocks noGrp="1"/>
          </p:cNvSpPr>
          <p:nvPr>
            <p:ph type="sldNum" sz="quarter" idx="12"/>
          </p:nvPr>
        </p:nvSpPr>
        <p:spPr/>
        <p:txBody>
          <a:bodyPr/>
          <a:lstStyle/>
          <a:p>
            <a:pPr>
              <a:defRPr/>
            </a:pPr>
            <a:fld id="{3C9B98D1-04B5-4CE7-AA4F-CF6585FED172}" type="slidenum">
              <a:rPr lang="en-US" altLang="zh-TW" smtClean="0"/>
              <a:pPr>
                <a:defRPr/>
              </a:pPr>
              <a:t>24</a:t>
            </a:fld>
            <a:endParaRPr lang="en-US" altLang="zh-TW" dirty="0"/>
          </a:p>
        </p:txBody>
      </p:sp>
    </p:spTree>
    <p:extLst>
      <p:ext uri="{BB962C8B-B14F-4D97-AF65-F5344CB8AC3E}">
        <p14:creationId xmlns:p14="http://schemas.microsoft.com/office/powerpoint/2010/main" val="2510124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揮別</a:t>
            </a:r>
            <a:r>
              <a:rPr lang="zh-TW" altLang="en-US" b="1" dirty="0">
                <a:solidFill>
                  <a:srgbClr val="FF0000"/>
                </a:solidFill>
                <a:latin typeface="微軟正黑體" pitchFamily="34" charset="-120"/>
                <a:ea typeface="微軟正黑體" pitchFamily="34" charset="-120"/>
              </a:rPr>
              <a:t>過去</a:t>
            </a:r>
            <a:r>
              <a:rPr lang="zh-TW" altLang="en-US" b="1" dirty="0">
                <a:solidFill>
                  <a:schemeClr val="tx1"/>
                </a:solidFill>
                <a:latin typeface="微軟正黑體" pitchFamily="34" charset="-120"/>
                <a:ea typeface="微軟正黑體" pitchFamily="34" charset="-120"/>
              </a:rPr>
              <a:t>，迎向</a:t>
            </a:r>
            <a:r>
              <a:rPr lang="zh-TW" altLang="zh-TW" b="1" dirty="0">
                <a:solidFill>
                  <a:srgbClr val="0000FF"/>
                </a:solidFill>
                <a:latin typeface="微軟正黑體" pitchFamily="34" charset="-120"/>
                <a:ea typeface="微軟正黑體" pitchFamily="34" charset="-120"/>
              </a:rPr>
              <a:t>未來</a:t>
            </a:r>
            <a:endParaRPr lang="zh-TW" altLang="en-US" b="1" dirty="0">
              <a:solidFill>
                <a:schemeClr val="tx1"/>
              </a:solidFill>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pPr>
              <a:buNone/>
            </a:pPr>
            <a:r>
              <a:rPr lang="zh-TW" altLang="zh-TW" b="1" dirty="0">
                <a:latin typeface="微軟正黑體" pitchFamily="34" charset="-120"/>
                <a:ea typeface="微軟正黑體" pitchFamily="34" charset="-120"/>
              </a:rPr>
              <a:t>未來大學的想像：</a:t>
            </a:r>
            <a:r>
              <a:rPr lang="en-US" altLang="zh-TW" b="1" dirty="0">
                <a:latin typeface="微軟正黑體" pitchFamily="34" charset="-120"/>
                <a:ea typeface="微軟正黑體" pitchFamily="34" charset="-120"/>
              </a:rPr>
              <a:t>Stanford 2025 </a:t>
            </a:r>
            <a:r>
              <a:rPr lang="en-US" altLang="zh-TW" sz="1600" b="1" dirty="0">
                <a:latin typeface="微軟正黑體" pitchFamily="34" charset="-120"/>
                <a:ea typeface="微軟正黑體" pitchFamily="34" charset="-120"/>
              </a:rPr>
              <a:t>(2014)</a:t>
            </a:r>
            <a:endParaRPr lang="zh-TW" altLang="zh-TW" sz="1600" b="1"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en-US" altLang="zh-TW" sz="2400" dirty="0">
                <a:solidFill>
                  <a:srgbClr val="0000FF"/>
                </a:solidFill>
                <a:latin typeface="微軟正黑體" pitchFamily="34" charset="-120"/>
                <a:ea typeface="微軟正黑體" pitchFamily="34" charset="-120"/>
              </a:rPr>
              <a:t>Open Loop</a:t>
            </a:r>
            <a:r>
              <a:rPr lang="zh-TW" altLang="en-US" sz="2400" dirty="0">
                <a:solidFill>
                  <a:srgbClr val="0000FF"/>
                </a:solidFill>
                <a:latin typeface="微軟正黑體" pitchFamily="34" charset="-120"/>
                <a:ea typeface="微軟正黑體" pitchFamily="34" charset="-120"/>
              </a:rPr>
              <a:t> </a:t>
            </a:r>
            <a:r>
              <a:rPr lang="en-US" altLang="zh-TW" sz="2400" dirty="0">
                <a:solidFill>
                  <a:srgbClr val="0000FF"/>
                </a:solidFill>
                <a:latin typeface="微軟正黑體" pitchFamily="34" charset="-120"/>
                <a:ea typeface="微軟正黑體" pitchFamily="34" charset="-120"/>
              </a:rPr>
              <a:t>University</a:t>
            </a:r>
            <a:r>
              <a:rPr lang="zh-TW" altLang="en-US" sz="2400" dirty="0">
                <a:solidFill>
                  <a:srgbClr val="0000FF"/>
                </a:solidFill>
                <a:latin typeface="微軟正黑體" pitchFamily="34" charset="-120"/>
                <a:ea typeface="微軟正黑體" pitchFamily="34" charset="-120"/>
              </a:rPr>
              <a:t> </a:t>
            </a:r>
            <a:r>
              <a:rPr lang="zh-TW" altLang="zh-TW" sz="2400" dirty="0">
                <a:latin typeface="微軟正黑體" pitchFamily="34" charset="-120"/>
                <a:ea typeface="微軟正黑體" pitchFamily="34" charset="-120"/>
              </a:rPr>
              <a:t>開放迴圈大學</a:t>
            </a:r>
          </a:p>
          <a:p>
            <a:pPr>
              <a:buNone/>
            </a:pPr>
            <a:r>
              <a:rPr lang="en-US" altLang="zh-TW" sz="2400" dirty="0">
                <a:latin typeface="微軟正黑體" pitchFamily="34" charset="-120"/>
                <a:ea typeface="微軟正黑體" pitchFamily="34" charset="-120"/>
              </a:rPr>
              <a:t>	</a:t>
            </a:r>
            <a:r>
              <a:rPr lang="en-US" altLang="zh-TW" sz="2400" dirty="0">
                <a:solidFill>
                  <a:srgbClr val="0000FF"/>
                </a:solidFill>
                <a:latin typeface="微軟正黑體" pitchFamily="34" charset="-120"/>
                <a:ea typeface="微軟正黑體" pitchFamily="34" charset="-120"/>
              </a:rPr>
              <a:t>Paced Education </a:t>
            </a:r>
            <a:r>
              <a:rPr lang="zh-TW" altLang="zh-TW" sz="2400" dirty="0">
                <a:latin typeface="微軟正黑體" pitchFamily="34" charset="-120"/>
                <a:ea typeface="微軟正黑體" pitchFamily="34" charset="-120"/>
              </a:rPr>
              <a:t>自定節奏的教育</a:t>
            </a:r>
          </a:p>
          <a:p>
            <a:pPr>
              <a:buNone/>
            </a:pPr>
            <a:endParaRPr lang="en-US" altLang="zh-TW" sz="1400" dirty="0">
              <a:latin typeface="微軟正黑體" pitchFamily="34" charset="-120"/>
              <a:ea typeface="微軟正黑體" pitchFamily="34" charset="-120"/>
            </a:endParaRPr>
          </a:p>
          <a:p>
            <a:pPr>
              <a:buNone/>
            </a:pPr>
            <a:r>
              <a:rPr lang="en-US" altLang="zh-TW" dirty="0">
                <a:solidFill>
                  <a:srgbClr val="0000FF"/>
                </a:solidFill>
                <a:latin typeface="微軟正黑體" pitchFamily="34" charset="-120"/>
                <a:ea typeface="微軟正黑體" pitchFamily="34" charset="-120"/>
              </a:rPr>
              <a:t>The future arrived</a:t>
            </a:r>
            <a:r>
              <a:rPr lang="zh-TW" altLang="en-US" dirty="0">
                <a:solidFill>
                  <a:srgbClr val="0000FF"/>
                </a:solidFill>
                <a:latin typeface="微軟正黑體" pitchFamily="34" charset="-120"/>
                <a:ea typeface="微軟正黑體" pitchFamily="34" charset="-120"/>
              </a:rPr>
              <a:t> </a:t>
            </a:r>
            <a:r>
              <a:rPr lang="en-US" altLang="zh-TW" dirty="0">
                <a:solidFill>
                  <a:srgbClr val="0000FF"/>
                </a:solidFill>
                <a:latin typeface="微軟正黑體" pitchFamily="34" charset="-120"/>
                <a:ea typeface="微軟正黑體" pitchFamily="34" charset="-120"/>
              </a:rPr>
              <a:t>early!</a:t>
            </a:r>
          </a:p>
          <a:p>
            <a:pPr>
              <a:buNone/>
            </a:pPr>
            <a:r>
              <a:rPr lang="zh-TW" altLang="zh-TW" dirty="0">
                <a:latin typeface="微軟正黑體" pitchFamily="34" charset="-120"/>
                <a:ea typeface="微軟正黑體" pitchFamily="34" charset="-120"/>
              </a:rPr>
              <a:t>教育部</a:t>
            </a:r>
            <a:r>
              <a:rPr lang="en-US" altLang="zh-TW" dirty="0">
                <a:latin typeface="微軟正黑體" pitchFamily="34" charset="-120"/>
                <a:ea typeface="微軟正黑體" pitchFamily="34" charset="-120"/>
              </a:rPr>
              <a:t>(2018) </a:t>
            </a:r>
            <a:r>
              <a:rPr lang="zh-TW" altLang="zh-TW" dirty="0">
                <a:latin typeface="微軟正黑體" pitchFamily="34" charset="-120"/>
                <a:ea typeface="微軟正黑體" pitchFamily="34" charset="-120"/>
              </a:rPr>
              <a:t>：「開放式大學」</a:t>
            </a:r>
            <a:endParaRPr lang="en-US"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十年內修畢學分，即取得學士學位</a:t>
            </a:r>
            <a:endParaRPr lang="en-US" altLang="zh-TW" dirty="0">
              <a:latin typeface="微軟正黑體" pitchFamily="34" charset="-120"/>
              <a:ea typeface="微軟正黑體" pitchFamily="34" charset="-120"/>
            </a:endParaRPr>
          </a:p>
          <a:p>
            <a:pPr>
              <a:buNone/>
            </a:pPr>
            <a:r>
              <a:rPr lang="zh-TW" altLang="en-US" sz="3200" b="1" dirty="0">
                <a:solidFill>
                  <a:srgbClr val="0000FF"/>
                </a:solidFill>
                <a:highlight>
                  <a:srgbClr val="FFFF00"/>
                </a:highlight>
                <a:latin typeface="微軟正黑體" pitchFamily="34" charset="-120"/>
                <a:ea typeface="微軟正黑體" pitchFamily="34" charset="-120"/>
              </a:rPr>
              <a:t>不存在「學業退學」！</a:t>
            </a:r>
            <a:endParaRPr lang="zh-TW" altLang="zh-TW" sz="3200" b="1" dirty="0">
              <a:solidFill>
                <a:srgbClr val="0000FF"/>
              </a:solidFill>
              <a:highlight>
                <a:srgbClr val="FFFF00"/>
              </a:highlight>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ED711434-000E-877E-C5DE-FE7CE5ACB89E}"/>
              </a:ext>
            </a:extLst>
          </p:cNvPr>
          <p:cNvSpPr>
            <a:spLocks noGrp="1"/>
          </p:cNvSpPr>
          <p:nvPr>
            <p:ph type="sldNum" sz="quarter" idx="12"/>
          </p:nvPr>
        </p:nvSpPr>
        <p:spPr/>
        <p:txBody>
          <a:bodyPr/>
          <a:lstStyle/>
          <a:p>
            <a:pPr>
              <a:defRPr/>
            </a:pPr>
            <a:fld id="{3C9B98D1-04B5-4CE7-AA4F-CF6585FED172}" type="slidenum">
              <a:rPr lang="en-US" altLang="zh-TW" smtClean="0"/>
              <a:pPr>
                <a:defRPr/>
              </a:pPr>
              <a:t>25</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2" presetClass="entr" presetSubtype="4" fill="hold" nodeType="after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a:buNone/>
            </a:pPr>
            <a:r>
              <a:rPr lang="zh-TW" altLang="en-US" sz="3200" dirty="0">
                <a:latin typeface="微軟正黑體" pitchFamily="34" charset="-120"/>
                <a:ea typeface="微軟正黑體" pitchFamily="34" charset="-120"/>
              </a:rPr>
              <a:t>廢除學業退學制度</a:t>
            </a:r>
            <a:endParaRPr lang="en-US" altLang="zh-TW" sz="3200"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科目不及格 ＝ 重新學習 ≠ 退學懲罰 ≠ 三大過</a:t>
            </a:r>
            <a:endParaRPr lang="en-US"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激勵學生內在動機</a:t>
            </a:r>
            <a:endParaRPr lang="en-US"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尊重學生學習自主</a:t>
            </a:r>
            <a:endParaRPr lang="en-US"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促進教師公平評量</a:t>
            </a:r>
            <a:endParaRPr lang="en-US"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回歸誠信的教與學</a:t>
            </a:r>
            <a:endParaRPr lang="en-US" altLang="zh-TW" dirty="0">
              <a:latin typeface="微軟正黑體" pitchFamily="34" charset="-120"/>
              <a:ea typeface="微軟正黑體" pitchFamily="34" charset="-120"/>
            </a:endParaRPr>
          </a:p>
          <a:p>
            <a:pPr>
              <a:buNone/>
            </a:pPr>
            <a:r>
              <a:rPr lang="en-US" altLang="zh-TW" dirty="0">
                <a:latin typeface="微軟正黑體" pitchFamily="34" charset="-120"/>
                <a:ea typeface="微軟正黑體" pitchFamily="34" charset="-120"/>
              </a:rPr>
              <a:t>	</a:t>
            </a:r>
            <a:r>
              <a:rPr lang="zh-TW" altLang="en-US" dirty="0">
                <a:latin typeface="微軟正黑體" pitchFamily="34" charset="-120"/>
                <a:ea typeface="微軟正黑體" pitchFamily="34" charset="-120"/>
              </a:rPr>
              <a:t>六年修業年限把關</a:t>
            </a:r>
            <a:endParaRPr lang="en-US" altLang="zh-TW" dirty="0">
              <a:latin typeface="微軟正黑體" pitchFamily="34" charset="-120"/>
              <a:ea typeface="微軟正黑體" pitchFamily="34" charset="-120"/>
            </a:endParaRPr>
          </a:p>
        </p:txBody>
      </p:sp>
      <p:sp>
        <p:nvSpPr>
          <p:cNvPr id="4" name="標題 1"/>
          <p:cNvSpPr>
            <a:spLocks noGrp="1"/>
          </p:cNvSpPr>
          <p:nvPr>
            <p:ph type="title"/>
          </p:nvPr>
        </p:nvSpPr>
        <p:spPr/>
        <p:txBody>
          <a:bodyPr/>
          <a:lstStyle/>
          <a:p>
            <a:r>
              <a:rPr lang="zh-TW" altLang="en-US" b="1" dirty="0">
                <a:solidFill>
                  <a:schemeClr val="tx1"/>
                </a:solidFill>
                <a:latin typeface="微軟正黑體" pitchFamily="34" charset="-120"/>
                <a:ea typeface="微軟正黑體" pitchFamily="34" charset="-120"/>
              </a:rPr>
              <a:t>揮別</a:t>
            </a:r>
            <a:r>
              <a:rPr lang="zh-TW" altLang="en-US" b="1" dirty="0">
                <a:solidFill>
                  <a:srgbClr val="FF0000"/>
                </a:solidFill>
                <a:latin typeface="微軟正黑體" pitchFamily="34" charset="-120"/>
                <a:ea typeface="微軟正黑體" pitchFamily="34" charset="-120"/>
              </a:rPr>
              <a:t>過去</a:t>
            </a:r>
            <a:r>
              <a:rPr lang="zh-TW" altLang="en-US" b="1" dirty="0">
                <a:solidFill>
                  <a:schemeClr val="tx1"/>
                </a:solidFill>
                <a:latin typeface="微軟正黑體" pitchFamily="34" charset="-120"/>
                <a:ea typeface="微軟正黑體" pitchFamily="34" charset="-120"/>
              </a:rPr>
              <a:t>，迎向</a:t>
            </a:r>
            <a:r>
              <a:rPr lang="zh-TW" altLang="zh-TW" b="1" dirty="0">
                <a:solidFill>
                  <a:srgbClr val="0000FF"/>
                </a:solidFill>
                <a:latin typeface="微軟正黑體" pitchFamily="34" charset="-120"/>
                <a:ea typeface="微軟正黑體" pitchFamily="34" charset="-120"/>
              </a:rPr>
              <a:t>未來</a:t>
            </a:r>
            <a:endParaRPr lang="zh-TW" altLang="en-US" b="1" dirty="0">
              <a:solidFill>
                <a:schemeClr val="tx1"/>
              </a:solidFill>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913464C7-F1E9-914F-F705-689CFA3B3C2A}"/>
              </a:ext>
            </a:extLst>
          </p:cNvPr>
          <p:cNvSpPr>
            <a:spLocks noGrp="1"/>
          </p:cNvSpPr>
          <p:nvPr>
            <p:ph type="sldNum" sz="quarter" idx="12"/>
          </p:nvPr>
        </p:nvSpPr>
        <p:spPr/>
        <p:txBody>
          <a:bodyPr/>
          <a:lstStyle/>
          <a:p>
            <a:pPr>
              <a:defRPr/>
            </a:pPr>
            <a:fld id="{3C9B98D1-04B5-4CE7-AA4F-CF6585FED172}" type="slidenum">
              <a:rPr lang="en-US" altLang="zh-TW" smtClean="0"/>
              <a:pPr>
                <a:defRPr/>
              </a:pPr>
              <a:t>26</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52400" y="1676400"/>
            <a:ext cx="8458200" cy="4800600"/>
          </a:xfrm>
        </p:spPr>
        <p:txBody>
          <a:bodyPr/>
          <a:lstStyle/>
          <a:p>
            <a:pPr algn="ctr">
              <a:buNone/>
            </a:pPr>
            <a:r>
              <a:rPr lang="en-US" altLang="zh-TW" sz="3200" dirty="0">
                <a:latin typeface="微軟正黑體" pitchFamily="34" charset="-120"/>
                <a:ea typeface="微軟正黑體" pitchFamily="34" charset="-120"/>
              </a:rPr>
              <a:t>	</a:t>
            </a:r>
            <a:r>
              <a:rPr lang="en-US" altLang="zh-TW" sz="3200" b="1" dirty="0">
                <a:latin typeface="微軟正黑體" pitchFamily="34" charset="-120"/>
                <a:ea typeface="微軟正黑體" pitchFamily="34" charset="-120"/>
              </a:rPr>
              <a:t>30</a:t>
            </a:r>
            <a:r>
              <a:rPr lang="zh-TW" altLang="en-US" sz="3200" b="1" dirty="0">
                <a:latin typeface="微軟正黑體" pitchFamily="34" charset="-120"/>
                <a:ea typeface="微軟正黑體" pitchFamily="34" charset="-120"/>
              </a:rPr>
              <a:t>所大學廢除</a:t>
            </a:r>
            <a:endParaRPr lang="en-US" altLang="zh-TW" sz="3200" b="1" dirty="0">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	</a:t>
            </a:r>
            <a:r>
              <a:rPr lang="zh-TW" altLang="en-US" sz="4800" b="1" dirty="0">
                <a:solidFill>
                  <a:srgbClr val="FF0000"/>
                </a:solidFill>
                <a:latin typeface="微軟正黑體" pitchFamily="34" charset="-120"/>
                <a:ea typeface="微軟正黑體" pitchFamily="34" charset="-120"/>
              </a:rPr>
              <a:t>臺師大</a:t>
            </a:r>
            <a:r>
              <a:rPr lang="en-US" altLang="zh-TW" sz="1600" dirty="0">
                <a:solidFill>
                  <a:srgbClr val="FF0000"/>
                </a:solidFill>
                <a:latin typeface="微軟正黑體" pitchFamily="34" charset="-120"/>
                <a:ea typeface="微軟正黑體" pitchFamily="34" charset="-120"/>
              </a:rPr>
              <a:t>2011</a:t>
            </a:r>
            <a:r>
              <a:rPr lang="zh-TW" altLang="en-US" sz="3200" dirty="0">
                <a:solidFill>
                  <a:srgbClr val="FF0000"/>
                </a:solidFill>
                <a:latin typeface="微軟正黑體" pitchFamily="34" charset="-120"/>
                <a:ea typeface="微軟正黑體" pitchFamily="34" charset="-120"/>
              </a:rPr>
              <a:t>、</a:t>
            </a:r>
            <a:r>
              <a:rPr lang="zh-TW" altLang="en-US" sz="4000" b="1" dirty="0">
                <a:solidFill>
                  <a:srgbClr val="FF0000"/>
                </a:solidFill>
                <a:highlight>
                  <a:srgbClr val="FFFF00"/>
                </a:highlight>
                <a:latin typeface="微軟正黑體" pitchFamily="34" charset="-120"/>
                <a:ea typeface="微軟正黑體" pitchFamily="34" charset="-120"/>
              </a:rPr>
              <a:t>政大</a:t>
            </a:r>
            <a:r>
              <a:rPr lang="en-US" altLang="zh-TW" sz="1600" dirty="0">
                <a:solidFill>
                  <a:srgbClr val="FF0000"/>
                </a:solidFill>
                <a:latin typeface="微軟正黑體" pitchFamily="34" charset="-120"/>
                <a:ea typeface="微軟正黑體" pitchFamily="34" charset="-120"/>
              </a:rPr>
              <a:t>2019</a:t>
            </a:r>
            <a:r>
              <a:rPr lang="zh-TW" altLang="en-US" sz="3200" dirty="0">
                <a:solidFill>
                  <a:srgbClr val="FF0000"/>
                </a:solidFill>
                <a:latin typeface="微軟正黑體" pitchFamily="34" charset="-120"/>
                <a:ea typeface="微軟正黑體" pitchFamily="34" charset="-120"/>
              </a:rPr>
              <a:t>、</a:t>
            </a:r>
            <a:r>
              <a:rPr lang="zh-TW" altLang="en-US" sz="3200" b="1" dirty="0">
                <a:solidFill>
                  <a:srgbClr val="FF0000"/>
                </a:solidFill>
                <a:latin typeface="微軟正黑體" pitchFamily="34" charset="-120"/>
                <a:ea typeface="微軟正黑體" pitchFamily="34" charset="-120"/>
              </a:rPr>
              <a:t>陽明交大</a:t>
            </a:r>
            <a:r>
              <a:rPr lang="zh-TW" altLang="en-US" sz="3200" dirty="0">
                <a:solidFill>
                  <a:srgbClr val="FF0000"/>
                </a:solidFill>
                <a:latin typeface="微軟正黑體" pitchFamily="34" charset="-120"/>
                <a:ea typeface="微軟正黑體" pitchFamily="34" charset="-120"/>
              </a:rPr>
              <a:t>、海大、彰師大、高師大、臺藝大、臺東大學、北教大、中教大、屏大</a:t>
            </a:r>
            <a:endParaRPr lang="en-US" altLang="zh-TW" sz="3200" dirty="0">
              <a:solidFill>
                <a:srgbClr val="FF0000"/>
              </a:solidFill>
              <a:latin typeface="微軟正黑體" pitchFamily="34" charset="-120"/>
              <a:ea typeface="微軟正黑體" pitchFamily="34" charset="-120"/>
            </a:endParaRPr>
          </a:p>
          <a:p>
            <a:pPr>
              <a:buNone/>
            </a:pPr>
            <a:r>
              <a:rPr lang="en-US" altLang="zh-TW" sz="3200" dirty="0">
                <a:latin typeface="微軟正黑體" pitchFamily="34" charset="-120"/>
                <a:ea typeface="微軟正黑體" pitchFamily="34" charset="-120"/>
              </a:rPr>
              <a:t>	</a:t>
            </a:r>
            <a:r>
              <a:rPr lang="zh-TW" altLang="en-US" sz="3200" dirty="0">
                <a:highlight>
                  <a:srgbClr val="FFFF00"/>
                </a:highlight>
                <a:latin typeface="微軟正黑體" pitchFamily="34" charset="-120"/>
                <a:ea typeface="微軟正黑體" pitchFamily="34" charset="-120"/>
              </a:rPr>
              <a:t>東海</a:t>
            </a:r>
            <a:r>
              <a:rPr lang="zh-TW" altLang="en-US" sz="3200" dirty="0">
                <a:latin typeface="微軟正黑體" pitchFamily="34" charset="-120"/>
                <a:ea typeface="微軟正黑體" pitchFamily="34" charset="-120"/>
              </a:rPr>
              <a:t>、輔仁、靜宜、逢甲、中原、淡江、文化、中山醫、長榮、中華、大葉、華梵、崑山、佛光、遠東、首府、海科大、戲曲學院、基督學院</a:t>
            </a:r>
          </a:p>
          <a:p>
            <a:pPr>
              <a:buNone/>
            </a:pPr>
            <a:endParaRPr lang="zh-TW" altLang="zh-TW" sz="3600" b="1" dirty="0">
              <a:solidFill>
                <a:srgbClr val="0000FF"/>
              </a:solidFill>
              <a:latin typeface="微軟正黑體" pitchFamily="34" charset="-120"/>
              <a:ea typeface="微軟正黑體" pitchFamily="34" charset="-120"/>
            </a:endParaRPr>
          </a:p>
          <a:p>
            <a:pPr>
              <a:buNone/>
            </a:pPr>
            <a:endParaRPr lang="zh-TW" altLang="en-US" sz="3600" dirty="0">
              <a:latin typeface="微軟正黑體" pitchFamily="34" charset="-120"/>
              <a:ea typeface="微軟正黑體" pitchFamily="34" charset="-120"/>
            </a:endParaRPr>
          </a:p>
        </p:txBody>
      </p:sp>
      <p:sp>
        <p:nvSpPr>
          <p:cNvPr id="6" name="標題 1">
            <a:extLst>
              <a:ext uri="{FF2B5EF4-FFF2-40B4-BE49-F238E27FC236}">
                <a16:creationId xmlns:a16="http://schemas.microsoft.com/office/drawing/2014/main" id="{317EE896-986B-4EB0-3D10-CDD11C217455}"/>
              </a:ext>
            </a:extLst>
          </p:cNvPr>
          <p:cNvSpPr>
            <a:spLocks noGrp="1"/>
          </p:cNvSpPr>
          <p:nvPr>
            <p:ph type="title"/>
          </p:nvPr>
        </p:nvSpPr>
        <p:spPr>
          <a:xfrm>
            <a:off x="457200" y="277813"/>
            <a:ext cx="8229600" cy="1139825"/>
          </a:xfrm>
        </p:spPr>
        <p:txBody>
          <a:bodyPr/>
          <a:lstStyle/>
          <a:p>
            <a:r>
              <a:rPr lang="zh-TW" altLang="en-US" b="1" dirty="0">
                <a:solidFill>
                  <a:schemeClr val="tx1"/>
                </a:solidFill>
                <a:latin typeface="微軟正黑體" pitchFamily="34" charset="-120"/>
                <a:ea typeface="微軟正黑體" pitchFamily="34" charset="-120"/>
              </a:rPr>
              <a:t>揮別</a:t>
            </a:r>
            <a:r>
              <a:rPr lang="zh-TW" altLang="en-US" b="1" dirty="0">
                <a:solidFill>
                  <a:srgbClr val="FF0000"/>
                </a:solidFill>
                <a:latin typeface="微軟正黑體" pitchFamily="34" charset="-120"/>
                <a:ea typeface="微軟正黑體" pitchFamily="34" charset="-120"/>
              </a:rPr>
              <a:t>過去</a:t>
            </a:r>
            <a:r>
              <a:rPr lang="zh-TW" altLang="en-US" b="1" dirty="0">
                <a:solidFill>
                  <a:schemeClr val="tx1"/>
                </a:solidFill>
                <a:latin typeface="微軟正黑體" pitchFamily="34" charset="-120"/>
                <a:ea typeface="微軟正黑體" pitchFamily="34" charset="-120"/>
              </a:rPr>
              <a:t>，迎向</a:t>
            </a:r>
            <a:r>
              <a:rPr lang="zh-TW" altLang="zh-TW" b="1" dirty="0">
                <a:solidFill>
                  <a:srgbClr val="0000FF"/>
                </a:solidFill>
                <a:latin typeface="微軟正黑體" pitchFamily="34" charset="-120"/>
                <a:ea typeface="微軟正黑體" pitchFamily="34" charset="-120"/>
              </a:rPr>
              <a:t>未來</a:t>
            </a:r>
            <a:endParaRPr lang="zh-TW" altLang="en-US" b="1" dirty="0">
              <a:solidFill>
                <a:srgbClr val="0000FF"/>
              </a:solidFill>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12852617-8DA1-A353-ECC9-EE10EFEBA8C1}"/>
              </a:ext>
            </a:extLst>
          </p:cNvPr>
          <p:cNvSpPr>
            <a:spLocks noGrp="1"/>
          </p:cNvSpPr>
          <p:nvPr>
            <p:ph type="sldNum" sz="quarter" idx="12"/>
          </p:nvPr>
        </p:nvSpPr>
        <p:spPr/>
        <p:txBody>
          <a:bodyPr/>
          <a:lstStyle/>
          <a:p>
            <a:pPr>
              <a:defRPr/>
            </a:pPr>
            <a:fld id="{3C9B98D1-04B5-4CE7-AA4F-CF6585FED172}" type="slidenum">
              <a:rPr lang="en-US" altLang="zh-TW" smtClean="0"/>
              <a:pPr>
                <a:defRPr/>
              </a:pPr>
              <a:t>27</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1828800"/>
            <a:ext cx="8153400" cy="4648200"/>
          </a:xfrm>
        </p:spPr>
        <p:txBody>
          <a:bodyPr/>
          <a:lstStyle/>
          <a:p>
            <a:pPr marL="514350" indent="-514350" algn="ctr">
              <a:buNone/>
            </a:pPr>
            <a:r>
              <a:rPr lang="en-US" altLang="zh-TW" sz="3200" dirty="0">
                <a:solidFill>
                  <a:srgbClr val="0000FF"/>
                </a:solidFill>
                <a:latin typeface="微軟正黑體" pitchFamily="34" charset="-120"/>
                <a:ea typeface="微軟正黑體" pitchFamily="34" charset="-120"/>
              </a:rPr>
              <a:t>1. </a:t>
            </a:r>
            <a:r>
              <a:rPr lang="zh-TW" altLang="en-US" sz="3200" dirty="0">
                <a:solidFill>
                  <a:srgbClr val="0000FF"/>
                </a:solidFill>
                <a:latin typeface="微軟正黑體" pitchFamily="34" charset="-120"/>
                <a:ea typeface="微軟正黑體" pitchFamily="34" charset="-120"/>
              </a:rPr>
              <a:t>學業成績表現相對較好的學生被退學</a:t>
            </a:r>
            <a:endParaRPr lang="zh-TW" altLang="zh-TW" sz="3200" strike="sngStrike" dirty="0">
              <a:solidFill>
                <a:srgbClr val="0000FF"/>
              </a:solidFill>
              <a:latin typeface="微軟正黑體" pitchFamily="34" charset="-120"/>
              <a:ea typeface="微軟正黑體" pitchFamily="34" charset="-120"/>
            </a:endParaRPr>
          </a:p>
          <a:p>
            <a:pPr algn="ctr">
              <a:buNone/>
            </a:pPr>
            <a:r>
              <a:rPr lang="en-US" altLang="zh-TW" sz="3200" dirty="0">
                <a:latin typeface="微軟正黑體" pitchFamily="34" charset="-120"/>
                <a:ea typeface="微軟正黑體" pitchFamily="34" charset="-120"/>
              </a:rPr>
              <a:t>2. </a:t>
            </a:r>
            <a:r>
              <a:rPr lang="zh-TW" altLang="en-US" sz="3200" dirty="0">
                <a:latin typeface="微軟正黑體" pitchFamily="34" charset="-120"/>
                <a:ea typeface="微軟正黑體" pitchFamily="34" charset="-120"/>
              </a:rPr>
              <a:t>學生學業表現不佳也應該究責於大學</a:t>
            </a:r>
            <a:endParaRPr lang="en-US" altLang="zh-TW" sz="2000" strike="sngStrike" dirty="0">
              <a:solidFill>
                <a:schemeClr val="accent3">
                  <a:lumMod val="65000"/>
                </a:schemeClr>
              </a:solidFill>
              <a:latin typeface="微軟正黑體" pitchFamily="34" charset="-120"/>
              <a:ea typeface="微軟正黑體" pitchFamily="34" charset="-120"/>
            </a:endParaRPr>
          </a:p>
          <a:p>
            <a:pPr algn="ctr">
              <a:buNone/>
            </a:pPr>
            <a:r>
              <a:rPr lang="en-US" altLang="zh-TW" sz="3200" dirty="0">
                <a:latin typeface="微軟正黑體" pitchFamily="34" charset="-120"/>
                <a:ea typeface="微軟正黑體" pitchFamily="34" charset="-120"/>
              </a:rPr>
              <a:t>3. </a:t>
            </a:r>
            <a:r>
              <a:rPr lang="zh-TW" altLang="en-US" sz="3200" dirty="0">
                <a:latin typeface="微軟正黑體" pitchFamily="34" charset="-120"/>
                <a:ea typeface="微軟正黑體" pitchFamily="34" charset="-120"/>
              </a:rPr>
              <a:t>學業退學制度扭曲了學習動機與策略</a:t>
            </a:r>
            <a:endParaRPr lang="en-US" altLang="zh-TW" sz="3200" dirty="0">
              <a:latin typeface="微軟正黑體" pitchFamily="34" charset="-120"/>
              <a:ea typeface="微軟正黑體" pitchFamily="34" charset="-120"/>
            </a:endParaRPr>
          </a:p>
          <a:p>
            <a:pPr algn="ctr">
              <a:buNone/>
            </a:pPr>
            <a:r>
              <a:rPr lang="en-US" altLang="zh-TW" sz="3200" dirty="0">
                <a:latin typeface="微軟正黑體" pitchFamily="34" charset="-120"/>
                <a:ea typeface="微軟正黑體" pitchFamily="34" charset="-120"/>
              </a:rPr>
              <a:t>4. </a:t>
            </a:r>
            <a:r>
              <a:rPr lang="zh-TW" altLang="en-US" sz="3200" dirty="0">
                <a:latin typeface="微軟正黑體" pitchFamily="34" charset="-120"/>
                <a:ea typeface="微軟正黑體" pitchFamily="34" charset="-120"/>
              </a:rPr>
              <a:t>學業退學制度導致青春與生命的浪費</a:t>
            </a:r>
            <a:endParaRPr lang="en-US" altLang="zh-TW" sz="3200" dirty="0">
              <a:latin typeface="微軟正黑體" pitchFamily="34" charset="-120"/>
              <a:ea typeface="微軟正黑體" pitchFamily="34" charset="-120"/>
            </a:endParaRPr>
          </a:p>
          <a:p>
            <a:pPr algn="ctr">
              <a:buNone/>
            </a:pPr>
            <a:r>
              <a:rPr lang="zh-TW" altLang="en-US" sz="3600" b="1" dirty="0">
                <a:solidFill>
                  <a:srgbClr val="FF0000"/>
                </a:solidFill>
                <a:latin typeface="微軟正黑體" pitchFamily="34" charset="-120"/>
                <a:ea typeface="微軟正黑體" pitchFamily="34" charset="-120"/>
              </a:rPr>
              <a:t>不誠信、不良善</a:t>
            </a:r>
            <a:endParaRPr lang="en-US" altLang="zh-TW" sz="3600" b="1" dirty="0">
              <a:solidFill>
                <a:srgbClr val="FF0000"/>
              </a:solidFill>
              <a:latin typeface="微軟正黑體" pitchFamily="34" charset="-120"/>
              <a:ea typeface="微軟正黑體" pitchFamily="34" charset="-120"/>
            </a:endParaRPr>
          </a:p>
          <a:p>
            <a:pPr>
              <a:buNone/>
            </a:pPr>
            <a:endParaRPr lang="zh-TW" altLang="zh-TW" sz="3200" strike="sngStrike" dirty="0">
              <a:latin typeface="微軟正黑體" pitchFamily="34" charset="-120"/>
              <a:ea typeface="微軟正黑體" pitchFamily="34" charset="-120"/>
            </a:endParaRPr>
          </a:p>
          <a:p>
            <a:pPr>
              <a:buNone/>
            </a:pPr>
            <a:endParaRPr lang="zh-TW" altLang="en-US" sz="3600" dirty="0">
              <a:latin typeface="微軟正黑體" pitchFamily="34" charset="-120"/>
              <a:ea typeface="微軟正黑體" pitchFamily="34" charset="-120"/>
            </a:endParaRPr>
          </a:p>
        </p:txBody>
      </p:sp>
      <p:sp>
        <p:nvSpPr>
          <p:cNvPr id="4" name="標題 1"/>
          <p:cNvSpPr>
            <a:spLocks noGrp="1"/>
          </p:cNvSpPr>
          <p:nvPr>
            <p:ph type="title"/>
          </p:nvPr>
        </p:nvSpPr>
        <p:spPr>
          <a:xfrm>
            <a:off x="381000" y="152401"/>
            <a:ext cx="8305800" cy="1219199"/>
          </a:xfrm>
        </p:spPr>
        <p:txBody>
          <a:bodyPr/>
          <a:lstStyle/>
          <a:p>
            <a:pPr algn="ctr"/>
            <a:r>
              <a:rPr lang="zh-TW" altLang="en-US" sz="4400" b="1" dirty="0">
                <a:solidFill>
                  <a:srgbClr val="0000FF"/>
                </a:solidFill>
                <a:latin typeface="微軟正黑體" pitchFamily="34" charset="-120"/>
                <a:ea typeface="微軟正黑體" pitchFamily="34" charset="-120"/>
              </a:rPr>
              <a:t>學業退學的真相</a:t>
            </a:r>
            <a:endParaRPr lang="zh-TW" altLang="en-US" b="1" dirty="0">
              <a:solidFill>
                <a:schemeClr val="tx1"/>
              </a:solidFill>
              <a:latin typeface="微軟正黑體" pitchFamily="34" charset="-120"/>
              <a:ea typeface="微軟正黑體" pitchFamily="34" charset="-120"/>
            </a:endParaRPr>
          </a:p>
        </p:txBody>
      </p:sp>
      <p:sp>
        <p:nvSpPr>
          <p:cNvPr id="5" name="投影片編號版面配置區 4">
            <a:extLst>
              <a:ext uri="{FF2B5EF4-FFF2-40B4-BE49-F238E27FC236}">
                <a16:creationId xmlns:a16="http://schemas.microsoft.com/office/drawing/2014/main" id="{584A836C-3BBA-F399-95BB-AF6CB95CB336}"/>
              </a:ext>
            </a:extLst>
          </p:cNvPr>
          <p:cNvSpPr>
            <a:spLocks noGrp="1"/>
          </p:cNvSpPr>
          <p:nvPr>
            <p:ph type="sldNum" sz="quarter" idx="12"/>
          </p:nvPr>
        </p:nvSpPr>
        <p:spPr/>
        <p:txBody>
          <a:bodyPr/>
          <a:lstStyle/>
          <a:p>
            <a:pPr>
              <a:defRPr/>
            </a:pPr>
            <a:fld id="{3C9B98D1-04B5-4CE7-AA4F-CF6585FED172}" type="slidenum">
              <a:rPr lang="en-US" altLang="zh-TW" smtClean="0"/>
              <a:pPr>
                <a:defRPr/>
              </a:pPr>
              <a:t>28</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2209800"/>
            <a:ext cx="8153400" cy="4267200"/>
          </a:xfrm>
        </p:spPr>
        <p:txBody>
          <a:bodyPr/>
          <a:lstStyle/>
          <a:p>
            <a:pPr algn="ctr">
              <a:buNone/>
            </a:pPr>
            <a:r>
              <a:rPr lang="zh-TW" altLang="en-US" sz="4400" dirty="0">
                <a:latin typeface="微軟正黑體" pitchFamily="34" charset="-120"/>
                <a:ea typeface="微軟正黑體" pitchFamily="34" charset="-120"/>
              </a:rPr>
              <a:t>教育無他，唯愛與榜樣而已</a:t>
            </a:r>
            <a:endParaRPr lang="en-US" altLang="zh-TW" sz="4400" dirty="0">
              <a:latin typeface="微軟正黑體" pitchFamily="34" charset="-120"/>
              <a:ea typeface="微軟正黑體" pitchFamily="34" charset="-120"/>
            </a:endParaRPr>
          </a:p>
          <a:p>
            <a:pPr algn="ctr">
              <a:buNone/>
            </a:pPr>
            <a:endParaRPr lang="en-US" altLang="zh-TW" sz="1800" dirty="0">
              <a:latin typeface="微軟正黑體" pitchFamily="34" charset="-120"/>
              <a:ea typeface="微軟正黑體" pitchFamily="34" charset="-120"/>
            </a:endParaRPr>
          </a:p>
          <a:p>
            <a:pPr algn="ctr">
              <a:buNone/>
            </a:pPr>
            <a:r>
              <a:rPr lang="zh-TW" altLang="en-US" sz="4800" b="1" dirty="0">
                <a:latin typeface="微軟正黑體" pitchFamily="34" charset="-120"/>
                <a:ea typeface="微軟正黑體" pitchFamily="34" charset="-120"/>
              </a:rPr>
              <a:t>廢除並道歉</a:t>
            </a:r>
            <a:endParaRPr lang="zh-TW" altLang="zh-TW" sz="4800" b="1" dirty="0">
              <a:latin typeface="微軟正黑體" pitchFamily="34" charset="-120"/>
              <a:ea typeface="微軟正黑體" pitchFamily="34" charset="-120"/>
            </a:endParaRPr>
          </a:p>
          <a:p>
            <a:pPr>
              <a:buNone/>
            </a:pPr>
            <a:endParaRPr lang="zh-TW" altLang="zh-TW" sz="3200" strike="sngStrike" dirty="0">
              <a:latin typeface="微軟正黑體" pitchFamily="34" charset="-120"/>
              <a:ea typeface="微軟正黑體" pitchFamily="34" charset="-120"/>
            </a:endParaRPr>
          </a:p>
          <a:p>
            <a:pPr>
              <a:buNone/>
            </a:pPr>
            <a:endParaRPr lang="zh-TW" altLang="en-US" sz="3600" dirty="0">
              <a:latin typeface="微軟正黑體" pitchFamily="34" charset="-120"/>
              <a:ea typeface="微軟正黑體" pitchFamily="34" charset="-120"/>
            </a:endParaRPr>
          </a:p>
        </p:txBody>
      </p:sp>
      <p:sp>
        <p:nvSpPr>
          <p:cNvPr id="2" name="投影片編號版面配置區 1">
            <a:extLst>
              <a:ext uri="{FF2B5EF4-FFF2-40B4-BE49-F238E27FC236}">
                <a16:creationId xmlns:a16="http://schemas.microsoft.com/office/drawing/2014/main" id="{71B2D93B-D53E-4232-588C-973FBCAD2F62}"/>
              </a:ext>
            </a:extLst>
          </p:cNvPr>
          <p:cNvSpPr>
            <a:spLocks noGrp="1"/>
          </p:cNvSpPr>
          <p:nvPr>
            <p:ph type="sldNum" sz="quarter" idx="12"/>
          </p:nvPr>
        </p:nvSpPr>
        <p:spPr/>
        <p:txBody>
          <a:bodyPr/>
          <a:lstStyle/>
          <a:p>
            <a:pPr>
              <a:defRPr/>
            </a:pPr>
            <a:fld id="{3C9B98D1-04B5-4CE7-AA4F-CF6585FED172}" type="slidenum">
              <a:rPr lang="en-US" altLang="zh-TW" smtClean="0"/>
              <a:pPr>
                <a:defRPr/>
              </a:pPr>
              <a:t>29</a:t>
            </a:fld>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39433-86F1-7294-3AEE-B66909EF7B6D}"/>
            </a:ext>
          </a:extLst>
        </p:cNvPr>
        <p:cNvGrpSpPr/>
        <p:nvPr/>
      </p:nvGrpSpPr>
      <p:grpSpPr>
        <a:xfrm>
          <a:off x="0" y="0"/>
          <a:ext cx="0" cy="0"/>
          <a:chOff x="0" y="0"/>
          <a:chExt cx="0" cy="0"/>
        </a:xfrm>
      </p:grpSpPr>
      <p:sp>
        <p:nvSpPr>
          <p:cNvPr id="2" name="標題 1">
            <a:extLst>
              <a:ext uri="{FF2B5EF4-FFF2-40B4-BE49-F238E27FC236}">
                <a16:creationId xmlns:a16="http://schemas.microsoft.com/office/drawing/2014/main" id="{72F91F26-066A-8A9E-09BA-E6FBEED3DBEA}"/>
              </a:ext>
            </a:extLst>
          </p:cNvPr>
          <p:cNvSpPr>
            <a:spLocks noGrp="1"/>
          </p:cNvSpPr>
          <p:nvPr>
            <p:ph type="ctrTitle"/>
          </p:nvPr>
        </p:nvSpPr>
        <p:spPr>
          <a:xfrm>
            <a:off x="381000" y="533400"/>
            <a:ext cx="8382000" cy="1981200"/>
          </a:xfrm>
        </p:spPr>
        <p:txBody>
          <a:bodyPr/>
          <a:lstStyle/>
          <a:p>
            <a:r>
              <a:rPr lang="zh-TW" altLang="zh-TW" sz="5400" dirty="0">
                <a:solidFill>
                  <a:schemeClr val="tx1"/>
                </a:solidFill>
                <a:latin typeface="微軟正黑體" pitchFamily="34" charset="-120"/>
                <a:ea typeface="微軟正黑體" pitchFamily="34" charset="-120"/>
              </a:rPr>
              <a:t>學業退學制度</a:t>
            </a:r>
            <a:br>
              <a:rPr lang="en-US" altLang="zh-TW" sz="5400" dirty="0">
                <a:solidFill>
                  <a:schemeClr val="tx1"/>
                </a:solidFill>
                <a:latin typeface="微軟正黑體" pitchFamily="34" charset="-120"/>
                <a:ea typeface="微軟正黑體" pitchFamily="34" charset="-120"/>
              </a:rPr>
            </a:br>
            <a:r>
              <a:rPr lang="zh-TW" altLang="zh-TW" sz="5400" dirty="0">
                <a:solidFill>
                  <a:schemeClr val="tx1"/>
                </a:solidFill>
                <a:latin typeface="微軟正黑體" pitchFamily="34" charset="-120"/>
                <a:ea typeface="微軟正黑體" pitchFamily="34" charset="-120"/>
              </a:rPr>
              <a:t>為什麼必須廢除？</a:t>
            </a:r>
          </a:p>
        </p:txBody>
      </p:sp>
      <p:sp>
        <p:nvSpPr>
          <p:cNvPr id="3" name="副標題 2">
            <a:extLst>
              <a:ext uri="{FF2B5EF4-FFF2-40B4-BE49-F238E27FC236}">
                <a16:creationId xmlns:a16="http://schemas.microsoft.com/office/drawing/2014/main" id="{F1A1D428-62F2-2B4E-4304-E668970E27B0}"/>
              </a:ext>
            </a:extLst>
          </p:cNvPr>
          <p:cNvSpPr>
            <a:spLocks noGrp="1"/>
          </p:cNvSpPr>
          <p:nvPr>
            <p:ph type="subTitle" idx="1"/>
          </p:nvPr>
        </p:nvSpPr>
        <p:spPr>
          <a:xfrm>
            <a:off x="838200" y="3352800"/>
            <a:ext cx="7467600" cy="2438400"/>
          </a:xfrm>
        </p:spPr>
        <p:txBody>
          <a:bodyPr/>
          <a:lstStyle/>
          <a:p>
            <a:pPr eaLnBrk="1" hangingPunct="1">
              <a:lnSpc>
                <a:spcPts val="2400"/>
              </a:lnSpc>
            </a:pPr>
            <a:endParaRPr lang="en-US" altLang="zh-TW" sz="4000" dirty="0">
              <a:latin typeface="微軟正黑體" pitchFamily="34" charset="-120"/>
              <a:ea typeface="微軟正黑體" pitchFamily="34" charset="-120"/>
            </a:endParaRPr>
          </a:p>
          <a:p>
            <a:pPr eaLnBrk="1" hangingPunct="1"/>
            <a:r>
              <a:rPr lang="zh-TW" altLang="en-US" sz="3600" dirty="0">
                <a:latin typeface="微軟正黑體" pitchFamily="34" charset="-120"/>
                <a:ea typeface="微軟正黑體" pitchFamily="34" charset="-120"/>
              </a:rPr>
              <a:t>何萬順</a:t>
            </a:r>
            <a:endParaRPr lang="en-US" altLang="zh-TW" sz="3600" dirty="0">
              <a:latin typeface="微軟正黑體" pitchFamily="34" charset="-120"/>
              <a:ea typeface="微軟正黑體" pitchFamily="34" charset="-120"/>
            </a:endParaRPr>
          </a:p>
          <a:p>
            <a:pPr eaLnBrk="1" hangingPunct="1"/>
            <a:r>
              <a:rPr lang="zh-TW" altLang="en-US" sz="2800" dirty="0">
                <a:latin typeface="微軟正黑體" pitchFamily="34" charset="-120"/>
                <a:ea typeface="微軟正黑體" pitchFamily="34" charset="-120"/>
              </a:rPr>
              <a:t>東海外文系講座教授</a:t>
            </a:r>
            <a:endParaRPr lang="en-US" altLang="zh-TW" sz="2800" dirty="0">
              <a:latin typeface="微軟正黑體" pitchFamily="34" charset="-120"/>
              <a:ea typeface="微軟正黑體" pitchFamily="34" charset="-120"/>
            </a:endParaRPr>
          </a:p>
          <a:p>
            <a:pPr eaLnBrk="1" hangingPunct="1"/>
            <a:r>
              <a:rPr lang="zh-TW" altLang="en-US" sz="2800" dirty="0">
                <a:latin typeface="微軟正黑體" pitchFamily="34" charset="-120"/>
                <a:ea typeface="微軟正黑體" pitchFamily="34" charset="-120"/>
              </a:rPr>
              <a:t>政大語言所兼任講座教授</a:t>
            </a:r>
            <a:endParaRPr lang="en-US" altLang="zh-TW" sz="2800" dirty="0">
              <a:latin typeface="微軟正黑體" pitchFamily="34" charset="-120"/>
              <a:ea typeface="微軟正黑體" pitchFamily="34" charset="-120"/>
            </a:endParaRPr>
          </a:p>
        </p:txBody>
      </p:sp>
    </p:spTree>
    <p:extLst>
      <p:ext uri="{BB962C8B-B14F-4D97-AF65-F5344CB8AC3E}">
        <p14:creationId xmlns:p14="http://schemas.microsoft.com/office/powerpoint/2010/main" val="1403511006"/>
      </p:ext>
    </p:extLst>
  </p:cSld>
  <p:clrMapOvr>
    <a:masterClrMapping/>
  </p:clrMapOvr>
</p:sld>
</file>

<file path=ppt/theme/theme1.xml><?xml version="1.0" encoding="utf-8"?>
<a:theme xmlns:a="http://schemas.openxmlformats.org/drawingml/2006/main" name="Level">
  <a:themeElements>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Level">
      <a:majorFont>
        <a:latin typeface="Garamond"/>
        <a:ea typeface="新細明體"/>
        <a:cs typeface=""/>
      </a:majorFont>
      <a:minorFont>
        <a:latin typeface="Verdan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Level</Template>
  <TotalTime>55712</TotalTime>
  <Words>1452</Words>
  <Application>Microsoft Office PowerPoint</Application>
  <PresentationFormat>如螢幕大小 (4:3)</PresentationFormat>
  <Paragraphs>213</Paragraphs>
  <Slides>30</Slides>
  <Notes>0</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30</vt:i4>
      </vt:variant>
    </vt:vector>
  </HeadingPairs>
  <TitlesOfParts>
    <vt:vector size="38" baseType="lpstr">
      <vt:lpstr>微軟正黑體</vt:lpstr>
      <vt:lpstr>新細明體</vt:lpstr>
      <vt:lpstr>Arial</vt:lpstr>
      <vt:lpstr>Garamond</vt:lpstr>
      <vt:lpstr>Times New Roman</vt:lpstr>
      <vt:lpstr>Verdana</vt:lpstr>
      <vt:lpstr>Wingdings</vt:lpstr>
      <vt:lpstr>Level</vt:lpstr>
      <vt:lpstr>學業退學制度 為什麼必須廢除？</vt:lpstr>
      <vt:lpstr>學業退學的迷思</vt:lpstr>
      <vt:lpstr>學業退學的真相</vt:lpstr>
      <vt:lpstr>學業退學的真相</vt:lpstr>
      <vt:lpstr>為什麼必須廢除？ </vt:lpstr>
      <vt:lpstr>為什麼必須廢除？ </vt:lpstr>
      <vt:lpstr>退學規定的合憲要件</vt:lpstr>
      <vt:lpstr>合憲要件：成績未符一定標準</vt:lpstr>
      <vt:lpstr>合憲要件：成績未符一定標準</vt:lpstr>
      <vt:lpstr>合憲要件：成績未符一定標準</vt:lpstr>
      <vt:lpstr>合憲要件：合理及必要</vt:lpstr>
      <vt:lpstr>合憲要件：合理及必要</vt:lpstr>
      <vt:lpstr>為什麼必須廢除？ </vt:lpstr>
      <vt:lpstr>「教」與「學」一體兩面</vt:lpstr>
      <vt:lpstr>「教」與「學」一體兩面</vt:lpstr>
      <vt:lpstr>「教」與「學」一體兩面</vt:lpstr>
      <vt:lpstr>為什麼必須廢除？ </vt:lpstr>
      <vt:lpstr>違反誠信 </vt:lpstr>
      <vt:lpstr>鄭捷：捷運殺人事件</vt:lpstr>
      <vt:lpstr>學生因退學而輕生</vt:lpstr>
      <vt:lpstr>112/9/18教育部回應監察院</vt:lpstr>
      <vt:lpstr>112/9/18教育部回應監察院</vt:lpstr>
      <vt:lpstr>學生因退學而輕生</vt:lpstr>
      <vt:lpstr>為什麼必須廢除？ </vt:lpstr>
      <vt:lpstr>揮別過去，迎向未來</vt:lpstr>
      <vt:lpstr>揮別過去，迎向未來</vt:lpstr>
      <vt:lpstr>揮別過去，迎向未來</vt:lpstr>
      <vt:lpstr>學業退學的真相</vt:lpstr>
      <vt:lpstr>PowerPoint 簡報</vt:lpstr>
      <vt:lpstr>學業退學制度 為什麼必須廢除？</vt:lpstr>
    </vt:vector>
  </TitlesOfParts>
  <Company>COMPAQ Presario2800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‘Driving’ towards Simplicity:  In (Partial) Defense of the ‘Armchair Linguist’ </dc:title>
  <dc:creator>Administrator</dc:creator>
  <cp:lastModifiedBy>妤姿 鄧</cp:lastModifiedBy>
  <cp:revision>1137</cp:revision>
  <dcterms:created xsi:type="dcterms:W3CDTF">2004-05-03T07:37:15Z</dcterms:created>
  <dcterms:modified xsi:type="dcterms:W3CDTF">2024-12-22T13:27:44Z</dcterms:modified>
</cp:coreProperties>
</file>